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9" r:id="rId14"/>
    <p:sldId id="270" r:id="rId15"/>
    <p:sldId id="271" r:id="rId16"/>
    <p:sldId id="272" r:id="rId17"/>
    <p:sldId id="274" r:id="rId18"/>
    <p:sldId id="275" r:id="rId19"/>
    <p:sldId id="276" r:id="rId20"/>
    <p:sldId id="277" r:id="rId21"/>
    <p:sldId id="278" r:id="rId22"/>
  </p:sldIdLst>
  <p:sldSz cx="18288000" cy="10287000"/>
  <p:notesSz cx="6858000" cy="9144000"/>
  <p:embeddedFontLst>
    <p:embeddedFont>
      <p:font typeface="Alatsi" panose="020B0604020202020204" charset="0"/>
      <p:regular r:id="rId24"/>
    </p:embeddedFont>
    <p:embeddedFont>
      <p:font typeface="Canva Sans" panose="020B0604020202020204" charset="0"/>
      <p:regular r:id="rId25"/>
    </p:embeddedFont>
    <p:embeddedFont>
      <p:font typeface="Canva Sans Bold" panose="020B0604020202020204" charset="0"/>
      <p:regular r:id="rId26"/>
    </p:embeddedFont>
    <p:embeddedFont>
      <p:font typeface="DM Sans" pitchFamily="2" charset="0"/>
      <p:regular r:id="rId27"/>
      <p:bold r:id="rId28"/>
      <p:italic r:id="rId29"/>
      <p:boldItalic r:id="rId30"/>
    </p:embeddedFont>
    <p:embeddedFont>
      <p:font typeface="DM Sans Bold" pitchFamily="2" charset="0"/>
      <p:regular r:id="rId31"/>
      <p:bold r:id="rId32"/>
    </p:embeddedFont>
    <p:embeddedFont>
      <p:font typeface="Now Bold" panose="020B0604020202020204" charset="0"/>
      <p:regular r:id="rId33"/>
    </p:embeddedFont>
    <p:embeddedFont>
      <p:font typeface="Open Sans Extra Bold" panose="020B0604020202020204" charset="0"/>
      <p:regular r:id="rId34"/>
    </p:embeddedFont>
    <p:embeddedFont>
      <p:font typeface="Open Sauce" panose="020B0604020202020204" charset="0"/>
      <p:regular r:id="rId35"/>
    </p:embeddedFont>
    <p:embeddedFont>
      <p:font typeface="Open Sauce Bold" panose="020B0604020202020204" charset="0"/>
      <p:regular r:id="rId36"/>
    </p:embeddedFont>
    <p:embeddedFont>
      <p:font typeface="Poppins" panose="00000500000000000000" pitchFamily="2" charset="0"/>
      <p:regular r:id="rId37"/>
      <p:bold r:id="rId38"/>
      <p:italic r:id="rId39"/>
      <p:boldItalic r:id="rId4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54482" autoAdjust="0"/>
  </p:normalViewPr>
  <p:slideViewPr>
    <p:cSldViewPr>
      <p:cViewPr varScale="1">
        <p:scale>
          <a:sx n="23" d="100"/>
          <a:sy n="23" d="100"/>
        </p:scale>
        <p:origin x="1860" y="40"/>
      </p:cViewPr>
      <p:guideLst>
        <p:guide orient="horz" pos="2160"/>
        <p:guide pos="2880"/>
      </p:guideLst>
    </p:cSldViewPr>
  </p:slideViewPr>
  <p:outlineViewPr>
    <p:cViewPr>
      <p:scale>
        <a:sx n="33" d="100"/>
        <a:sy n="33" d="100"/>
      </p:scale>
      <p:origin x="0" y="0"/>
    </p:cViewPr>
  </p:outlineViewPr>
  <p:notesTextViewPr>
    <p:cViewPr>
      <p:scale>
        <a:sx n="66" d="100"/>
        <a:sy n="66"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9" Type="http://schemas.openxmlformats.org/officeDocument/2006/relationships/font" Target="fonts/font16.fntdata"/><Relationship Id="rId21" Type="http://schemas.openxmlformats.org/officeDocument/2006/relationships/slide" Target="slides/slide20.xml"/><Relationship Id="rId34" Type="http://schemas.openxmlformats.org/officeDocument/2006/relationships/font" Target="fonts/font11.fntdata"/><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6.fntdata"/><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font" Target="fonts/font14.fntdata"/><Relationship Id="rId40" Type="http://schemas.openxmlformats.org/officeDocument/2006/relationships/font" Target="fonts/font17.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openxmlformats.org/officeDocument/2006/relationships/font" Target="fonts/font1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8.fntdata"/><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font" Target="fonts/font12.fntdata"/><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font" Target="fonts/font10.fntdata"/><Relationship Id="rId38" Type="http://schemas.openxmlformats.org/officeDocument/2006/relationships/font" Target="fonts/font1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80448A-84D9-41BE-9B87-D474D25144CD}" type="datetimeFigureOut">
              <a:rPr lang="en-US" smtClean="0"/>
              <a:t>6/6/2024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0A0D98B-CCA0-40EB-A894-B987D9B35DDF}" type="slidenum">
              <a:rPr lang="en-US" smtClean="0"/>
              <a:t>‹#›</a:t>
            </a:fld>
            <a:endParaRPr lang="en-US"/>
          </a:p>
        </p:txBody>
      </p:sp>
    </p:spTree>
    <p:extLst>
      <p:ext uri="{BB962C8B-B14F-4D97-AF65-F5344CB8AC3E}">
        <p14:creationId xmlns:p14="http://schemas.microsoft.com/office/powerpoint/2010/main" val="22750810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15000"/>
              </a:lnSpc>
              <a:spcBef>
                <a:spcPts val="0"/>
              </a:spcBef>
              <a:spcAft>
                <a:spcPts val="800"/>
              </a:spcAft>
            </a:pPr>
            <a:r>
              <a:rPr lang="en-IE" sz="1200" b="1" u="sng" kern="100" dirty="0">
                <a:effectLst/>
                <a:latin typeface="Aptos" panose="020B0004020202020204" pitchFamily="34" charset="0"/>
                <a:ea typeface="Yu Gothic" panose="020B0400000000000000" pitchFamily="34" charset="-128"/>
                <a:cs typeface="Times New Roman" panose="02020603050405020304" pitchFamily="18" charset="0"/>
              </a:rPr>
              <a:t>Introduction:</a:t>
            </a:r>
            <a:endParaRPr lang="en-US" sz="1200" kern="100" dirty="0">
              <a:effectLst/>
              <a:latin typeface="Aptos" panose="020B0004020202020204" pitchFamily="34" charset="0"/>
              <a:ea typeface="Yu Gothic" panose="020B0400000000000000" pitchFamily="34" charset="-128"/>
              <a:cs typeface="Times New Roman" panose="02020603050405020304" pitchFamily="18" charset="0"/>
            </a:endParaRPr>
          </a:p>
          <a:p>
            <a:pPr marL="0" marR="0">
              <a:lnSpc>
                <a:spcPct val="115000"/>
              </a:lnSpc>
              <a:spcBef>
                <a:spcPts val="0"/>
              </a:spcBef>
              <a:spcAft>
                <a:spcPts val="800"/>
              </a:spcAft>
            </a:pPr>
            <a:r>
              <a:rPr lang="en-IE" sz="1200" kern="100" dirty="0">
                <a:effectLst/>
                <a:latin typeface="Aptos" panose="020B0004020202020204" pitchFamily="34" charset="0"/>
                <a:ea typeface="Yu Gothic" panose="020B0400000000000000" pitchFamily="34" charset="-128"/>
                <a:cs typeface="Times New Roman" panose="02020603050405020304" pitchFamily="18" charset="0"/>
              </a:rPr>
              <a:t>In this presentation we will be talking about the paper ‘The Need for Data Governance’ that was written by </a:t>
            </a:r>
            <a:r>
              <a:rPr lang="en-US" sz="1200" kern="100" dirty="0">
                <a:effectLst/>
                <a:latin typeface="Aptos" panose="020B0004020202020204" pitchFamily="34" charset="0"/>
                <a:ea typeface="Yu Gothic" panose="020B0400000000000000" pitchFamily="34" charset="-128"/>
                <a:cs typeface="Times New Roman" panose="02020603050405020304" pitchFamily="18" charset="0"/>
              </a:rPr>
              <a:t>Lai Kuan Cheong, Vanessa Chang </a:t>
            </a:r>
            <a:r>
              <a:rPr lang="en-IE" sz="1200" kern="100" dirty="0">
                <a:effectLst/>
                <a:latin typeface="Aptos" panose="020B0004020202020204" pitchFamily="34" charset="0"/>
                <a:ea typeface="Yu Gothic" panose="020B0400000000000000" pitchFamily="34" charset="-128"/>
                <a:cs typeface="Times New Roman" panose="02020603050405020304" pitchFamily="18" charset="0"/>
              </a:rPr>
              <a:t>and published in the </a:t>
            </a:r>
            <a:r>
              <a:rPr lang="en-US" sz="1200" kern="100" dirty="0">
                <a:effectLst/>
                <a:latin typeface="Aptos" panose="020B0004020202020204" pitchFamily="34" charset="0"/>
                <a:ea typeface="Yu Gothic" panose="020B0400000000000000" pitchFamily="34" charset="-128"/>
                <a:cs typeface="Times New Roman" panose="02020603050405020304" pitchFamily="18" charset="0"/>
              </a:rPr>
              <a:t>18th Australasian Conference on Information System</a:t>
            </a:r>
            <a:r>
              <a:rPr lang="en-IE" sz="1200" kern="100" dirty="0">
                <a:effectLst/>
                <a:latin typeface="Aptos" panose="020B0004020202020204" pitchFamily="34" charset="0"/>
                <a:ea typeface="Yu Gothic" panose="020B0400000000000000" pitchFamily="34" charset="-128"/>
                <a:cs typeface="Times New Roman" panose="02020603050405020304" pitchFamily="18" charset="0"/>
              </a:rPr>
              <a:t>’ for the December issue of 2007. </a:t>
            </a:r>
            <a:endParaRPr lang="en-US" sz="1200" kern="100" dirty="0">
              <a:effectLst/>
              <a:latin typeface="Aptos" panose="020B0004020202020204" pitchFamily="34" charset="0"/>
              <a:ea typeface="Yu Gothic" panose="020B0400000000000000" pitchFamily="34" charset="-128"/>
              <a:cs typeface="Times New Roman" panose="02020603050405020304" pitchFamily="18" charset="0"/>
            </a:endParaRPr>
          </a:p>
          <a:p>
            <a:pPr marL="0" marR="0">
              <a:lnSpc>
                <a:spcPct val="115000"/>
              </a:lnSpc>
              <a:spcBef>
                <a:spcPts val="0"/>
              </a:spcBef>
              <a:spcAft>
                <a:spcPts val="800"/>
              </a:spcAft>
            </a:pPr>
            <a:r>
              <a:rPr lang="en-IE" sz="1200" kern="100" dirty="0">
                <a:effectLst/>
                <a:latin typeface="Aptos" panose="020B0004020202020204" pitchFamily="34" charset="0"/>
                <a:ea typeface="Yu Gothic" panose="020B0400000000000000" pitchFamily="34" charset="-128"/>
                <a:cs typeface="Times New Roman" panose="02020603050405020304" pitchFamily="18" charset="0"/>
              </a:rPr>
              <a:t>The Need for Data Governance is published by the Research Gate for the managers of enterprise information management. Some of the areas addressed in this paper include Importance of data quality, It and Data governance, Data management issues, Data governance structure etc. </a:t>
            </a:r>
            <a:endParaRPr lang="en-US" sz="1200" kern="100" dirty="0">
              <a:effectLst/>
              <a:latin typeface="Aptos" panose="020B0004020202020204" pitchFamily="34" charset="0"/>
              <a:ea typeface="Yu Gothic" panose="020B0400000000000000" pitchFamily="34" charset="-128"/>
              <a:cs typeface="Times New Roman" panose="02020603050405020304" pitchFamily="18" charset="0"/>
            </a:endParaRPr>
          </a:p>
          <a:p>
            <a:pPr marL="0" marR="0">
              <a:lnSpc>
                <a:spcPct val="115000"/>
              </a:lnSpc>
              <a:spcBef>
                <a:spcPts val="0"/>
              </a:spcBef>
              <a:spcAft>
                <a:spcPts val="800"/>
              </a:spcAft>
            </a:pPr>
            <a:r>
              <a:rPr lang="en-IE" sz="1200" b="1" u="sng" kern="100" dirty="0">
                <a:effectLst/>
                <a:latin typeface="Aptos" panose="020B0004020202020204" pitchFamily="34" charset="0"/>
                <a:ea typeface="Yu Gothic" panose="020B0400000000000000" pitchFamily="34" charset="-128"/>
                <a:cs typeface="Times New Roman" panose="02020603050405020304" pitchFamily="18" charset="0"/>
              </a:rPr>
              <a:t>Relevance to the course so far:</a:t>
            </a:r>
            <a:endParaRPr lang="en-US" sz="1200" kern="100" dirty="0">
              <a:effectLst/>
              <a:latin typeface="Aptos" panose="020B0004020202020204" pitchFamily="34" charset="0"/>
              <a:ea typeface="Yu Gothic" panose="020B0400000000000000" pitchFamily="34" charset="-128"/>
              <a:cs typeface="Times New Roman" panose="02020603050405020304" pitchFamily="18" charset="0"/>
            </a:endParaRPr>
          </a:p>
          <a:p>
            <a:pPr marL="0" marR="0">
              <a:lnSpc>
                <a:spcPct val="115000"/>
              </a:lnSpc>
              <a:spcBef>
                <a:spcPts val="0"/>
              </a:spcBef>
              <a:spcAft>
                <a:spcPts val="800"/>
              </a:spcAft>
            </a:pPr>
            <a:r>
              <a:rPr lang="en-US" sz="1200" kern="100" dirty="0">
                <a:effectLst/>
                <a:latin typeface="Aptos" panose="020B0004020202020204" pitchFamily="34" charset="0"/>
                <a:ea typeface="Yu Gothic" panose="020B0400000000000000" pitchFamily="34" charset="-128"/>
                <a:cs typeface="Times New Roman" panose="02020603050405020304" pitchFamily="18" charset="0"/>
              </a:rPr>
              <a:t>In week 1 of the module, we covered data governance concepts, definitions, and the importance of trusted data for digital transformation. And we learned why trusted data is the key digital transformation, we had an example of poor corporate and research data governance. The case study aligns with the course's focus on the scope, roles, responsibilities, and implementation of data governance models</a:t>
            </a:r>
            <a:r>
              <a:rPr lang="en-US" sz="1200" kern="100" dirty="0">
                <a:effectLst/>
                <a:latin typeface="Arial" panose="020B0604020202020204" pitchFamily="34" charset="0"/>
                <a:ea typeface="Yu Gothic" panose="020B0400000000000000" pitchFamily="34" charset="-128"/>
                <a:cs typeface="Times New Roman" panose="02020603050405020304" pitchFamily="18" charset="0"/>
              </a:rPr>
              <a:t>​</a:t>
            </a:r>
            <a:endParaRPr lang="en-US" sz="1200" kern="100" dirty="0">
              <a:effectLst/>
              <a:latin typeface="Aptos" panose="020B0004020202020204" pitchFamily="34" charset="0"/>
              <a:ea typeface="Yu Gothic" panose="020B0400000000000000" pitchFamily="34" charset="-128"/>
              <a:cs typeface="Times New Roman" panose="02020603050405020304" pitchFamily="18" charset="0"/>
            </a:endParaRPr>
          </a:p>
          <a:p>
            <a:endParaRPr lang="en-US" dirty="0"/>
          </a:p>
          <a:p>
            <a:endParaRPr lang="en-US" dirty="0"/>
          </a:p>
        </p:txBody>
      </p:sp>
      <p:sp>
        <p:nvSpPr>
          <p:cNvPr id="4" name="Slide Number Placeholder 3"/>
          <p:cNvSpPr>
            <a:spLocks noGrp="1"/>
          </p:cNvSpPr>
          <p:nvPr>
            <p:ph type="sldNum" sz="quarter" idx="5"/>
          </p:nvPr>
        </p:nvSpPr>
        <p:spPr/>
        <p:txBody>
          <a:bodyPr/>
          <a:lstStyle/>
          <a:p>
            <a:fld id="{20A0D98B-CCA0-40EB-A894-B987D9B35DDF}" type="slidenum">
              <a:rPr lang="en-US" smtClean="0"/>
              <a:t>1</a:t>
            </a:fld>
            <a:endParaRPr lang="en-US"/>
          </a:p>
        </p:txBody>
      </p:sp>
    </p:spTree>
    <p:extLst>
      <p:ext uri="{BB962C8B-B14F-4D97-AF65-F5344CB8AC3E}">
        <p14:creationId xmlns:p14="http://schemas.microsoft.com/office/powerpoint/2010/main" val="1593830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15000"/>
              </a:lnSpc>
              <a:spcBef>
                <a:spcPts val="0"/>
              </a:spcBef>
              <a:spcAft>
                <a:spcPts val="800"/>
              </a:spcAft>
            </a:pPr>
            <a:r>
              <a:rPr lang="en-IE" sz="1200" kern="100" dirty="0">
                <a:effectLst/>
                <a:latin typeface="Arial" panose="020B0604020202020204" pitchFamily="34" charset="0"/>
                <a:ea typeface="Yu Gothic" panose="020B0400000000000000" pitchFamily="34" charset="-128"/>
                <a:cs typeface="Times New Roman" panose="02020603050405020304" pitchFamily="18" charset="0"/>
              </a:rPr>
              <a:t>The primary reason behind Cheong and Chang's investigation into the need for Data Governance, as detailed in their paper, was to address the growing recognition of data as a critical corporate asset and the emerging challenges in managing data quality. Several specific motivations led to this investigation:</a:t>
            </a:r>
          </a:p>
          <a:p>
            <a:pPr marL="0" marR="0">
              <a:lnSpc>
                <a:spcPct val="115000"/>
              </a:lnSpc>
              <a:spcBef>
                <a:spcPts val="0"/>
              </a:spcBef>
              <a:spcAft>
                <a:spcPts val="800"/>
              </a:spcAft>
            </a:pPr>
            <a:endParaRPr lang="en-US" sz="1200" kern="100" dirty="0">
              <a:effectLst/>
              <a:latin typeface="Aptos" panose="020B0004020202020204" pitchFamily="34" charset="0"/>
              <a:ea typeface="Yu Gothic" panose="020B0400000000000000" pitchFamily="34" charset="-128"/>
              <a:cs typeface="Times New Roman" panose="02020603050405020304" pitchFamily="18" charset="0"/>
            </a:endParaRPr>
          </a:p>
          <a:p>
            <a:pPr marL="0" marR="0">
              <a:lnSpc>
                <a:spcPct val="115000"/>
              </a:lnSpc>
              <a:spcBef>
                <a:spcPts val="0"/>
              </a:spcBef>
              <a:spcAft>
                <a:spcPts val="800"/>
              </a:spcAft>
            </a:pPr>
            <a:r>
              <a:rPr lang="en-IE" sz="1200" kern="100" dirty="0">
                <a:effectLst/>
                <a:latin typeface="Arial" panose="020B0604020202020204" pitchFamily="34" charset="0"/>
                <a:ea typeface="Yu Gothic" panose="020B0400000000000000" pitchFamily="34" charset="-128"/>
                <a:cs typeface="Times New Roman" panose="02020603050405020304" pitchFamily="18" charset="0"/>
              </a:rPr>
              <a:t>The increasing regulatory requirements, such as the Sarbanes-Oxley (SOX) Act, necessitated stringent data management practices to ensure compliance. Organizations needed to demonstrate the accuracy and integrity of their financial and operational data, making Data Governance essential.</a:t>
            </a:r>
            <a:endParaRPr lang="en-US" sz="1200" kern="100" dirty="0">
              <a:effectLst/>
              <a:latin typeface="Aptos" panose="020B0004020202020204" pitchFamily="34" charset="0"/>
              <a:ea typeface="Yu Gothic" panose="020B0400000000000000" pitchFamily="34" charset="-128"/>
              <a:cs typeface="Times New Roman" panose="02020603050405020304" pitchFamily="18" charset="0"/>
            </a:endParaRPr>
          </a:p>
          <a:p>
            <a:pPr marL="0" marR="0">
              <a:lnSpc>
                <a:spcPct val="115000"/>
              </a:lnSpc>
              <a:spcBef>
                <a:spcPts val="0"/>
              </a:spcBef>
              <a:spcAft>
                <a:spcPts val="800"/>
              </a:spcAft>
            </a:pPr>
            <a:endParaRPr lang="en-IE" sz="1200" kern="100" dirty="0">
              <a:effectLst/>
              <a:latin typeface="Arial" panose="020B0604020202020204" pitchFamily="34" charset="0"/>
              <a:ea typeface="Yu Gothic" panose="020B0400000000000000" pitchFamily="34" charset="-128"/>
              <a:cs typeface="Times New Roman" panose="02020603050405020304" pitchFamily="18" charset="0"/>
            </a:endParaRPr>
          </a:p>
          <a:p>
            <a:pPr marL="0" marR="0">
              <a:lnSpc>
                <a:spcPct val="115000"/>
              </a:lnSpc>
              <a:spcBef>
                <a:spcPts val="0"/>
              </a:spcBef>
              <a:spcAft>
                <a:spcPts val="800"/>
              </a:spcAft>
            </a:pPr>
            <a:r>
              <a:rPr lang="en-IE" sz="1200" kern="100" dirty="0">
                <a:effectLst/>
                <a:latin typeface="Arial" panose="020B0604020202020204" pitchFamily="34" charset="0"/>
                <a:ea typeface="Yu Gothic" panose="020B0400000000000000" pitchFamily="34" charset="-128"/>
                <a:cs typeface="Times New Roman" panose="02020603050405020304" pitchFamily="18" charset="0"/>
              </a:rPr>
              <a:t>Many organizations were facing significant data quality problems, including inaccuracies, inconsistencies, and lack of timely data. These issues often resulted in poor decision-making and operational inefficiencies. The authors aimed to explore how structured Data Governance could mitigate these problems.</a:t>
            </a:r>
            <a:endParaRPr lang="en-US" sz="1200" kern="100" dirty="0">
              <a:effectLst/>
              <a:latin typeface="Aptos" panose="020B0004020202020204" pitchFamily="34" charset="0"/>
              <a:ea typeface="Yu Gothic" panose="020B0400000000000000" pitchFamily="34" charset="-128"/>
              <a:cs typeface="Times New Roman" panose="02020603050405020304" pitchFamily="18" charset="0"/>
            </a:endParaRPr>
          </a:p>
          <a:p>
            <a:pPr marL="0" marR="0">
              <a:lnSpc>
                <a:spcPct val="115000"/>
              </a:lnSpc>
              <a:spcBef>
                <a:spcPts val="0"/>
              </a:spcBef>
              <a:spcAft>
                <a:spcPts val="800"/>
              </a:spcAft>
            </a:pPr>
            <a:endParaRPr lang="en-IE" sz="1200" kern="100" dirty="0">
              <a:effectLst/>
              <a:latin typeface="Arial" panose="020B0604020202020204" pitchFamily="34" charset="0"/>
              <a:ea typeface="Yu Gothic" panose="020B0400000000000000" pitchFamily="34" charset="-128"/>
              <a:cs typeface="Times New Roman" panose="02020603050405020304" pitchFamily="18" charset="0"/>
            </a:endParaRPr>
          </a:p>
          <a:p>
            <a:pPr marL="0" marR="0">
              <a:lnSpc>
                <a:spcPct val="115000"/>
              </a:lnSpc>
              <a:spcBef>
                <a:spcPts val="0"/>
              </a:spcBef>
              <a:spcAft>
                <a:spcPts val="800"/>
              </a:spcAft>
            </a:pPr>
            <a:r>
              <a:rPr lang="en-IE" sz="1200" kern="100" dirty="0">
                <a:effectLst/>
                <a:latin typeface="Arial" panose="020B0604020202020204" pitchFamily="34" charset="0"/>
                <a:ea typeface="Yu Gothic" panose="020B0400000000000000" pitchFamily="34" charset="-128"/>
                <a:cs typeface="Times New Roman" panose="02020603050405020304" pitchFamily="18" charset="0"/>
              </a:rPr>
              <a:t>The integration of data across disparate systems was a common challenge for large organizations. The lack of comprehensive data management strategies led to difficulties in ensuring data consistency and reliability across various platforms and applications.</a:t>
            </a:r>
          </a:p>
          <a:p>
            <a:pPr marL="0" marR="0">
              <a:lnSpc>
                <a:spcPct val="115000"/>
              </a:lnSpc>
              <a:spcBef>
                <a:spcPts val="0"/>
              </a:spcBef>
              <a:spcAft>
                <a:spcPts val="800"/>
              </a:spcAft>
            </a:pPr>
            <a:endParaRPr lang="en-US" sz="1200" kern="100" dirty="0">
              <a:effectLst/>
              <a:latin typeface="Aptos" panose="020B0004020202020204" pitchFamily="34" charset="0"/>
              <a:ea typeface="Yu Gothic" panose="020B0400000000000000" pitchFamily="34" charset="-128"/>
              <a:cs typeface="Times New Roman" panose="02020603050405020304" pitchFamily="18" charset="0"/>
            </a:endParaRPr>
          </a:p>
          <a:p>
            <a:pPr marL="0" marR="0">
              <a:lnSpc>
                <a:spcPct val="115000"/>
              </a:lnSpc>
              <a:spcBef>
                <a:spcPts val="0"/>
              </a:spcBef>
              <a:spcAft>
                <a:spcPts val="800"/>
              </a:spcAft>
            </a:pPr>
            <a:r>
              <a:rPr lang="en-IE" sz="1200" kern="100" dirty="0">
                <a:effectLst/>
                <a:latin typeface="Arial" panose="020B0604020202020204" pitchFamily="34" charset="0"/>
                <a:ea typeface="Yu Gothic" panose="020B0400000000000000" pitchFamily="34" charset="-128"/>
                <a:cs typeface="Times New Roman" panose="02020603050405020304" pitchFamily="18" charset="0"/>
              </a:rPr>
              <a:t>There was a need to bridge the gap between IT and business functions. Effective Data Governance required collaboration between these domains to ensure that data management practices aligned with business objectives and regulatory requirements.</a:t>
            </a:r>
          </a:p>
          <a:p>
            <a:pPr marL="0" marR="0">
              <a:lnSpc>
                <a:spcPct val="115000"/>
              </a:lnSpc>
              <a:spcBef>
                <a:spcPts val="0"/>
              </a:spcBef>
              <a:spcAft>
                <a:spcPts val="800"/>
              </a:spcAft>
            </a:pPr>
            <a:endParaRPr lang="en-US" sz="1200" kern="100" dirty="0">
              <a:effectLst/>
              <a:latin typeface="Aptos" panose="020B0004020202020204" pitchFamily="34" charset="0"/>
              <a:ea typeface="Yu Gothic" panose="020B0400000000000000" pitchFamily="34" charset="-128"/>
              <a:cs typeface="Times New Roman" panose="02020603050405020304" pitchFamily="18" charset="0"/>
            </a:endParaRPr>
          </a:p>
          <a:p>
            <a:pPr marL="0" marR="0">
              <a:lnSpc>
                <a:spcPct val="115000"/>
              </a:lnSpc>
              <a:spcBef>
                <a:spcPts val="0"/>
              </a:spcBef>
              <a:spcAft>
                <a:spcPts val="800"/>
              </a:spcAft>
            </a:pPr>
            <a:r>
              <a:rPr lang="en-IE" sz="1200" kern="100" dirty="0">
                <a:effectLst/>
                <a:latin typeface="Arial" panose="020B0604020202020204" pitchFamily="34" charset="0"/>
                <a:ea typeface="Yu Gothic" panose="020B0400000000000000" pitchFamily="34" charset="-128"/>
                <a:cs typeface="Times New Roman" panose="02020603050405020304" pitchFamily="18" charset="0"/>
              </a:rPr>
              <a:t>The authors aimed to investigate the intersection of IT Governance and Data Governance, examining how established frameworks like COBIT and COSO could be leveraged to develop robust Data Governance practices.</a:t>
            </a:r>
            <a:endParaRPr lang="en-US" sz="1200" kern="100" dirty="0">
              <a:effectLst/>
              <a:latin typeface="Aptos" panose="020B0004020202020204" pitchFamily="34" charset="0"/>
              <a:ea typeface="Yu Gothic" panose="020B0400000000000000" pitchFamily="34" charset="-128"/>
              <a:cs typeface="Times New Roman" panose="02020603050405020304" pitchFamily="18" charset="0"/>
            </a:endParaRPr>
          </a:p>
          <a:p>
            <a:endParaRPr lang="en-US" dirty="0"/>
          </a:p>
          <a:p>
            <a:endParaRPr lang="en-US" dirty="0"/>
          </a:p>
        </p:txBody>
      </p:sp>
      <p:sp>
        <p:nvSpPr>
          <p:cNvPr id="4" name="Slide Number Placeholder 3"/>
          <p:cNvSpPr>
            <a:spLocks noGrp="1"/>
          </p:cNvSpPr>
          <p:nvPr>
            <p:ph type="sldNum" sz="quarter" idx="5"/>
          </p:nvPr>
        </p:nvSpPr>
        <p:spPr/>
        <p:txBody>
          <a:bodyPr/>
          <a:lstStyle/>
          <a:p>
            <a:fld id="{20A0D98B-CCA0-40EB-A894-B987D9B35DDF}" type="slidenum">
              <a:rPr lang="en-US" smtClean="0"/>
              <a:t>2</a:t>
            </a:fld>
            <a:endParaRPr lang="en-US"/>
          </a:p>
        </p:txBody>
      </p:sp>
    </p:spTree>
    <p:extLst>
      <p:ext uri="{BB962C8B-B14F-4D97-AF65-F5344CB8AC3E}">
        <p14:creationId xmlns:p14="http://schemas.microsoft.com/office/powerpoint/2010/main" val="16844934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15000"/>
              </a:lnSpc>
              <a:spcBef>
                <a:spcPts val="0"/>
              </a:spcBef>
              <a:spcAft>
                <a:spcPts val="800"/>
              </a:spcAft>
            </a:pPr>
            <a:r>
              <a:rPr lang="en-US" sz="1200" kern="0" dirty="0">
                <a:effectLst/>
                <a:latin typeface="Times New Roman" panose="02020603050405020304" pitchFamily="18" charset="0"/>
                <a:ea typeface="Times New Roman" panose="02020603050405020304" pitchFamily="18" charset="0"/>
                <a:cs typeface="Times New Roman" panose="02020603050405020304" pitchFamily="18" charset="0"/>
              </a:rPr>
              <a:t>The paper titled "The Need for Data Governance: A Case Study" was authored by Lai Kuan Cheong and Vanessa Chang from the School of Information Systems, Curtin Business School, Curtin University of Technology. It was presented at the 18th Australasian Conference on Information Systems from December 5-7, 2007​​.</a:t>
            </a:r>
            <a:endParaRPr lang="en-US" sz="1200" kern="100" dirty="0">
              <a:effectLst/>
              <a:latin typeface="Aptos" panose="020B0004020202020204" pitchFamily="34" charset="0"/>
              <a:ea typeface="Yu Gothic" panose="020B0400000000000000" pitchFamily="34" charset="-128"/>
              <a:cs typeface="Times New Roman" panose="02020603050405020304" pitchFamily="18" charset="0"/>
            </a:endParaRPr>
          </a:p>
          <a:p>
            <a:pPr marL="0" marR="0">
              <a:lnSpc>
                <a:spcPct val="115000"/>
              </a:lnSpc>
              <a:spcBef>
                <a:spcPts val="0"/>
              </a:spcBef>
              <a:spcAft>
                <a:spcPts val="800"/>
              </a:spcAft>
            </a:pPr>
            <a:r>
              <a:rPr lang="en-US" sz="1200" b="1" kern="0" dirty="0">
                <a:effectLst/>
                <a:latin typeface="Times New Roman" panose="02020603050405020304" pitchFamily="18" charset="0"/>
                <a:ea typeface="Times New Roman" panose="02020603050405020304" pitchFamily="18" charset="0"/>
                <a:cs typeface="Times New Roman" panose="02020603050405020304" pitchFamily="18" charset="0"/>
              </a:rPr>
              <a:t>Problem Addressed</a:t>
            </a:r>
            <a:endParaRPr lang="en-US" sz="1200" kern="100" dirty="0">
              <a:effectLst/>
              <a:latin typeface="Aptos" panose="020B0004020202020204" pitchFamily="34" charset="0"/>
              <a:ea typeface="Yu Gothic" panose="020B0400000000000000" pitchFamily="34" charset="-128"/>
              <a:cs typeface="Times New Roman" panose="02020603050405020304" pitchFamily="18" charset="0"/>
            </a:endParaRPr>
          </a:p>
          <a:p>
            <a:pPr marL="0" marR="0">
              <a:lnSpc>
                <a:spcPct val="115000"/>
              </a:lnSpc>
              <a:spcBef>
                <a:spcPts val="0"/>
              </a:spcBef>
              <a:spcAft>
                <a:spcPts val="800"/>
              </a:spcAft>
            </a:pPr>
            <a:r>
              <a:rPr lang="en-US" sz="1200" kern="0" dirty="0">
                <a:effectLst/>
                <a:latin typeface="Times New Roman" panose="02020603050405020304" pitchFamily="18" charset="0"/>
                <a:ea typeface="Times New Roman" panose="02020603050405020304" pitchFamily="18" charset="0"/>
                <a:cs typeface="Times New Roman" panose="02020603050405020304" pitchFamily="18" charset="0"/>
              </a:rPr>
              <a:t>The primary problem addressed in the case study is the challenge of managing data effectively within large organizations, particularly in the context of compliance with regulations like the Sarbanes-Oxley (SOX) Act, which requires accurate and protected financial data. The study examines the relationship between IT Governance and Data Governance and highlights issues such as lack of clear roles, responsibilities, and mandates for data quality improvement initiatives​​​​</a:t>
            </a:r>
            <a:endParaRPr lang="en-US" sz="1200" kern="100" dirty="0">
              <a:effectLst/>
              <a:latin typeface="Aptos" panose="020B0004020202020204" pitchFamily="34" charset="0"/>
              <a:ea typeface="Yu Gothic" panose="020B0400000000000000" pitchFamily="34" charset="-128"/>
              <a:cs typeface="Times New Roman" panose="02020603050405020304" pitchFamily="18" charset="0"/>
            </a:endParaRPr>
          </a:p>
          <a:p>
            <a:pPr marL="0" marR="0">
              <a:lnSpc>
                <a:spcPct val="115000"/>
              </a:lnSpc>
              <a:spcBef>
                <a:spcPts val="0"/>
              </a:spcBef>
              <a:spcAft>
                <a:spcPts val="800"/>
              </a:spcAft>
            </a:pPr>
            <a:r>
              <a:rPr lang="en-US" sz="1200" b="1" kern="0" dirty="0">
                <a:effectLst/>
                <a:latin typeface="Times New Roman" panose="02020603050405020304" pitchFamily="18" charset="0"/>
                <a:ea typeface="Times New Roman" panose="02020603050405020304" pitchFamily="18" charset="0"/>
                <a:cs typeface="Times New Roman" panose="02020603050405020304" pitchFamily="18" charset="0"/>
              </a:rPr>
              <a:t>Relevance and General Importance</a:t>
            </a:r>
            <a:endParaRPr lang="en-US" sz="1200" kern="100" dirty="0">
              <a:effectLst/>
              <a:latin typeface="Aptos" panose="020B0004020202020204" pitchFamily="34" charset="0"/>
              <a:ea typeface="Yu Gothic" panose="020B0400000000000000" pitchFamily="34" charset="-128"/>
              <a:cs typeface="Times New Roman" panose="02020603050405020304" pitchFamily="18" charset="0"/>
            </a:endParaRPr>
          </a:p>
          <a:p>
            <a:pPr marL="0" marR="0">
              <a:lnSpc>
                <a:spcPct val="115000"/>
              </a:lnSpc>
              <a:spcBef>
                <a:spcPts val="0"/>
              </a:spcBef>
              <a:spcAft>
                <a:spcPts val="800"/>
              </a:spcAft>
            </a:pPr>
            <a:r>
              <a:rPr lang="en-US" sz="1200" kern="0" dirty="0">
                <a:effectLst/>
                <a:latin typeface="Times New Roman" panose="02020603050405020304" pitchFamily="18" charset="0"/>
                <a:ea typeface="Times New Roman" panose="02020603050405020304" pitchFamily="18" charset="0"/>
                <a:cs typeface="Times New Roman" panose="02020603050405020304" pitchFamily="18" charset="0"/>
              </a:rPr>
              <a:t>The relevance of this study lies in its exploration of Data Governance as an emerging trend in enterprise information management. The authors argue that good data quality is essential for effective data management and that this can be achieved through a structured Data Governance framework. This is crucial for organizations aiming to manage data as an enterprise asset, ensuring its accuracy, timeliness, relevance, completeness, trustworthiness, and contextual definition​​.</a:t>
            </a:r>
            <a:endParaRPr lang="en-US" sz="1200" kern="100" dirty="0">
              <a:effectLst/>
              <a:latin typeface="Aptos" panose="020B0004020202020204" pitchFamily="34" charset="0"/>
              <a:ea typeface="Yu Gothic" panose="020B0400000000000000" pitchFamily="34" charset="-128"/>
              <a:cs typeface="Times New Roman" panose="02020603050405020304" pitchFamily="18" charset="0"/>
            </a:endParaRPr>
          </a:p>
          <a:p>
            <a:endParaRPr lang="en-US" dirty="0"/>
          </a:p>
          <a:p>
            <a:endParaRPr lang="en-US" dirty="0"/>
          </a:p>
        </p:txBody>
      </p:sp>
      <p:sp>
        <p:nvSpPr>
          <p:cNvPr id="4" name="Slide Number Placeholder 3"/>
          <p:cNvSpPr>
            <a:spLocks noGrp="1"/>
          </p:cNvSpPr>
          <p:nvPr>
            <p:ph type="sldNum" sz="quarter" idx="5"/>
          </p:nvPr>
        </p:nvSpPr>
        <p:spPr/>
        <p:txBody>
          <a:bodyPr/>
          <a:lstStyle/>
          <a:p>
            <a:fld id="{20A0D98B-CCA0-40EB-A894-B987D9B35DDF}" type="slidenum">
              <a:rPr lang="en-US" smtClean="0"/>
              <a:t>3</a:t>
            </a:fld>
            <a:endParaRPr lang="en-US"/>
          </a:p>
        </p:txBody>
      </p:sp>
    </p:spTree>
    <p:extLst>
      <p:ext uri="{BB962C8B-B14F-4D97-AF65-F5344CB8AC3E}">
        <p14:creationId xmlns:p14="http://schemas.microsoft.com/office/powerpoint/2010/main" val="20872432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15000"/>
              </a:lnSpc>
              <a:spcBef>
                <a:spcPts val="0"/>
              </a:spcBef>
              <a:spcAft>
                <a:spcPts val="800"/>
              </a:spcAft>
            </a:pPr>
            <a:r>
              <a:rPr lang="en-US" sz="1200" kern="100" dirty="0">
                <a:effectLst/>
                <a:latin typeface="Aptos" panose="020B0004020202020204" pitchFamily="34" charset="0"/>
                <a:ea typeface="Yu Gothic" panose="020B0400000000000000" pitchFamily="34" charset="-128"/>
                <a:cs typeface="Times New Roman" panose="02020603050405020304" pitchFamily="18" charset="0"/>
              </a:rPr>
              <a:t>Let’s start with a basic question: What is Data Governance? Data Governance involves the policies, processes, and standards that ensure data is managed correctly across the organization. It’s crucial because it ensures data quality, supports regulatory compliance, and enhances decision-making and operational efficiency."</a:t>
            </a:r>
          </a:p>
          <a:p>
            <a:pPr marL="0" marR="0">
              <a:lnSpc>
                <a:spcPct val="115000"/>
              </a:lnSpc>
              <a:spcBef>
                <a:spcPts val="0"/>
              </a:spcBef>
              <a:spcAft>
                <a:spcPts val="800"/>
              </a:spcAft>
            </a:pPr>
            <a:r>
              <a:rPr lang="en-US" sz="1200" kern="100" dirty="0">
                <a:effectLst/>
                <a:latin typeface="Aptos" panose="020B0004020202020204" pitchFamily="34" charset="0"/>
                <a:ea typeface="Yu Gothic" panose="020B0400000000000000" pitchFamily="34" charset="-128"/>
                <a:cs typeface="Times New Roman" panose="02020603050405020304" pitchFamily="18" charset="0"/>
              </a:rPr>
              <a:t>Data Governance consists of several key components:</a:t>
            </a:r>
            <a:br>
              <a:rPr lang="en-US" sz="1200" kern="100" dirty="0">
                <a:effectLst/>
                <a:latin typeface="Aptos" panose="020B0004020202020204" pitchFamily="34" charset="0"/>
                <a:ea typeface="Yu Gothic" panose="020B0400000000000000" pitchFamily="34" charset="-128"/>
                <a:cs typeface="Times New Roman" panose="02020603050405020304" pitchFamily="18" charset="0"/>
              </a:rPr>
            </a:br>
            <a:br>
              <a:rPr lang="en-US" sz="1200" kern="100" dirty="0">
                <a:effectLst/>
                <a:latin typeface="Aptos" panose="020B0004020202020204" pitchFamily="34" charset="0"/>
                <a:ea typeface="Yu Gothic" panose="020B0400000000000000" pitchFamily="34" charset="-128"/>
                <a:cs typeface="Times New Roman" panose="02020603050405020304" pitchFamily="18" charset="0"/>
              </a:rPr>
            </a:br>
            <a:r>
              <a:rPr lang="en-US" sz="1200" kern="100" dirty="0">
                <a:effectLst/>
                <a:latin typeface="Aptos" panose="020B0004020202020204" pitchFamily="34" charset="0"/>
                <a:ea typeface="Yu Gothic" panose="020B0400000000000000" pitchFamily="34" charset="-128"/>
                <a:cs typeface="Times New Roman" panose="02020603050405020304" pitchFamily="18" charset="0"/>
              </a:rPr>
              <a:t>Each of these plays a vital role in maintaining the integrity and usability of data."</a:t>
            </a:r>
          </a:p>
          <a:p>
            <a:pPr marL="0" marR="0">
              <a:lnSpc>
                <a:spcPct val="115000"/>
              </a:lnSpc>
              <a:spcBef>
                <a:spcPts val="0"/>
              </a:spcBef>
              <a:spcAft>
                <a:spcPts val="800"/>
              </a:spcAft>
            </a:pPr>
            <a:r>
              <a:rPr lang="en-US" sz="1200" kern="100" dirty="0">
                <a:effectLst/>
                <a:latin typeface="Aptos" panose="020B0004020202020204" pitchFamily="34" charset="0"/>
                <a:ea typeface="Yu Gothic" panose="020B0400000000000000" pitchFamily="34" charset="-128"/>
                <a:cs typeface="Times New Roman" panose="02020603050405020304" pitchFamily="18" charset="0"/>
              </a:rPr>
              <a:t> </a:t>
            </a:r>
          </a:p>
          <a:p>
            <a:pPr marL="0" marR="0">
              <a:lnSpc>
                <a:spcPct val="115000"/>
              </a:lnSpc>
              <a:spcBef>
                <a:spcPts val="0"/>
              </a:spcBef>
              <a:spcAft>
                <a:spcPts val="800"/>
              </a:spcAft>
            </a:pPr>
            <a:r>
              <a:rPr lang="en-US" sz="1200" kern="100" dirty="0">
                <a:effectLst/>
                <a:latin typeface="Aptos" panose="020B0004020202020204" pitchFamily="34" charset="0"/>
                <a:ea typeface="Yu Gothic" panose="020B0400000000000000" pitchFamily="34" charset="-128"/>
                <a:cs typeface="Times New Roman" panose="02020603050405020304" pitchFamily="18" charset="0"/>
              </a:rPr>
              <a:t>Data Governance is essential for managing data for every organization. A structured framework helps mitigate risks, ensures compliance, and improves overall data quality. Remember, the journey towards effective Data Governance is ongoing and requires continuous effort and improvement.</a:t>
            </a:r>
          </a:p>
          <a:p>
            <a:endParaRPr lang="en-US" dirty="0"/>
          </a:p>
          <a:p>
            <a:endParaRPr lang="en-US" dirty="0"/>
          </a:p>
        </p:txBody>
      </p:sp>
      <p:sp>
        <p:nvSpPr>
          <p:cNvPr id="4" name="Slide Number Placeholder 3"/>
          <p:cNvSpPr>
            <a:spLocks noGrp="1"/>
          </p:cNvSpPr>
          <p:nvPr>
            <p:ph type="sldNum" sz="quarter" idx="5"/>
          </p:nvPr>
        </p:nvSpPr>
        <p:spPr/>
        <p:txBody>
          <a:bodyPr/>
          <a:lstStyle/>
          <a:p>
            <a:fld id="{20A0D98B-CCA0-40EB-A894-B987D9B35DDF}" type="slidenum">
              <a:rPr lang="en-US" smtClean="0"/>
              <a:t>4</a:t>
            </a:fld>
            <a:endParaRPr lang="en-US"/>
          </a:p>
        </p:txBody>
      </p:sp>
    </p:spTree>
    <p:extLst>
      <p:ext uri="{BB962C8B-B14F-4D97-AF65-F5344CB8AC3E}">
        <p14:creationId xmlns:p14="http://schemas.microsoft.com/office/powerpoint/2010/main" val="5395695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6/6/2024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6/6/2024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6/6/2024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6/6/2024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5.sv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sv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 Id="rId4" Type="http://schemas.openxmlformats.org/officeDocument/2006/relationships/image" Target="../media/image41.svg"/></Relationships>
</file>

<file path=ppt/slides/_rels/slide11.xml.rels><?xml version="1.0" encoding="UTF-8" standalone="yes"?>
<Relationships xmlns="http://schemas.openxmlformats.org/package/2006/relationships"><Relationship Id="rId3" Type="http://schemas.openxmlformats.org/officeDocument/2006/relationships/image" Target="../media/image5.svg"/><Relationship Id="rId7" Type="http://schemas.openxmlformats.org/officeDocument/2006/relationships/image" Target="../media/image45.sv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image" Target="../media/image43.jpeg"/><Relationship Id="rId4" Type="http://schemas.openxmlformats.org/officeDocument/2006/relationships/image" Target="../media/image42.png"/></Relationships>
</file>

<file path=ppt/slides/_rels/slide12.xml.rels><?xml version="1.0" encoding="UTF-8" standalone="yes"?>
<Relationships xmlns="http://schemas.openxmlformats.org/package/2006/relationships"><Relationship Id="rId8" Type="http://schemas.openxmlformats.org/officeDocument/2006/relationships/image" Target="../media/image51.svg"/><Relationship Id="rId3" Type="http://schemas.openxmlformats.org/officeDocument/2006/relationships/image" Target="../media/image47.svg"/><Relationship Id="rId7" Type="http://schemas.openxmlformats.org/officeDocument/2006/relationships/image" Target="../media/image50.png"/><Relationship Id="rId2" Type="http://schemas.openxmlformats.org/officeDocument/2006/relationships/image" Target="../media/image46.png"/><Relationship Id="rId1" Type="http://schemas.openxmlformats.org/officeDocument/2006/relationships/slideLayout" Target="../slideLayouts/slideLayout7.xml"/><Relationship Id="rId6" Type="http://schemas.openxmlformats.org/officeDocument/2006/relationships/image" Target="../media/image49.svg"/><Relationship Id="rId5" Type="http://schemas.openxmlformats.org/officeDocument/2006/relationships/image" Target="../media/image48.png"/><Relationship Id="rId10" Type="http://schemas.openxmlformats.org/officeDocument/2006/relationships/image" Target="../media/image53.svg"/><Relationship Id="rId4" Type="http://schemas.openxmlformats.org/officeDocument/2006/relationships/image" Target="../media/image42.png"/><Relationship Id="rId9" Type="http://schemas.openxmlformats.org/officeDocument/2006/relationships/image" Target="../media/image52.png"/></Relationships>
</file>

<file path=ppt/slides/_rels/slide13.xml.rels><?xml version="1.0" encoding="UTF-8" standalone="yes"?>
<Relationships xmlns="http://schemas.openxmlformats.org/package/2006/relationships"><Relationship Id="rId3" Type="http://schemas.openxmlformats.org/officeDocument/2006/relationships/image" Target="../media/image55.svg"/><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7.xml"/><Relationship Id="rId6" Type="http://schemas.openxmlformats.org/officeDocument/2006/relationships/image" Target="../media/image60.svg"/><Relationship Id="rId5" Type="http://schemas.openxmlformats.org/officeDocument/2006/relationships/image" Target="../media/image59.png"/><Relationship Id="rId4" Type="http://schemas.openxmlformats.org/officeDocument/2006/relationships/image" Target="../media/image58.svg"/></Relationships>
</file>

<file path=ppt/slides/_rels/slide15.xml.rels><?xml version="1.0" encoding="UTF-8" standalone="yes"?>
<Relationships xmlns="http://schemas.openxmlformats.org/package/2006/relationships"><Relationship Id="rId8" Type="http://schemas.openxmlformats.org/officeDocument/2006/relationships/image" Target="../media/image67.png"/><Relationship Id="rId13" Type="http://schemas.openxmlformats.org/officeDocument/2006/relationships/image" Target="../media/image72.svg"/><Relationship Id="rId3" Type="http://schemas.openxmlformats.org/officeDocument/2006/relationships/image" Target="../media/image62.svg"/><Relationship Id="rId7" Type="http://schemas.openxmlformats.org/officeDocument/2006/relationships/image" Target="../media/image66.svg"/><Relationship Id="rId12" Type="http://schemas.openxmlformats.org/officeDocument/2006/relationships/image" Target="../media/image71.png"/><Relationship Id="rId2" Type="http://schemas.openxmlformats.org/officeDocument/2006/relationships/image" Target="../media/image61.png"/><Relationship Id="rId16" Type="http://schemas.openxmlformats.org/officeDocument/2006/relationships/image" Target="../media/image75.svg"/><Relationship Id="rId1" Type="http://schemas.openxmlformats.org/officeDocument/2006/relationships/slideLayout" Target="../slideLayouts/slideLayout7.xml"/><Relationship Id="rId6" Type="http://schemas.openxmlformats.org/officeDocument/2006/relationships/image" Target="../media/image65.png"/><Relationship Id="rId11" Type="http://schemas.openxmlformats.org/officeDocument/2006/relationships/image" Target="../media/image70.svg"/><Relationship Id="rId5" Type="http://schemas.openxmlformats.org/officeDocument/2006/relationships/image" Target="../media/image64.svg"/><Relationship Id="rId15" Type="http://schemas.openxmlformats.org/officeDocument/2006/relationships/image" Target="../media/image74.png"/><Relationship Id="rId10" Type="http://schemas.openxmlformats.org/officeDocument/2006/relationships/image" Target="../media/image69.png"/><Relationship Id="rId4" Type="http://schemas.openxmlformats.org/officeDocument/2006/relationships/image" Target="../media/image63.png"/><Relationship Id="rId9" Type="http://schemas.openxmlformats.org/officeDocument/2006/relationships/image" Target="../media/image68.svg"/><Relationship Id="rId14" Type="http://schemas.openxmlformats.org/officeDocument/2006/relationships/image" Target="../media/image73.png"/></Relationships>
</file>

<file path=ppt/slides/_rels/slide16.xml.rels><?xml version="1.0" encoding="UTF-8" standalone="yes"?>
<Relationships xmlns="http://schemas.openxmlformats.org/package/2006/relationships"><Relationship Id="rId3" Type="http://schemas.openxmlformats.org/officeDocument/2006/relationships/image" Target="../media/image55.svg"/><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77.svg"/><Relationship Id="rId2" Type="http://schemas.openxmlformats.org/officeDocument/2006/relationships/image" Target="../media/image76.png"/><Relationship Id="rId1" Type="http://schemas.openxmlformats.org/officeDocument/2006/relationships/slideLayout" Target="../slideLayouts/slideLayout7.xml"/><Relationship Id="rId5" Type="http://schemas.openxmlformats.org/officeDocument/2006/relationships/image" Target="../media/image47.svg"/><Relationship Id="rId4" Type="http://schemas.openxmlformats.org/officeDocument/2006/relationships/image" Target="../media/image46.png"/></Relationships>
</file>

<file path=ppt/slides/_rels/slide18.xml.rels><?xml version="1.0" encoding="UTF-8" standalone="yes"?>
<Relationships xmlns="http://schemas.openxmlformats.org/package/2006/relationships"><Relationship Id="rId3" Type="http://schemas.openxmlformats.org/officeDocument/2006/relationships/image" Target="../media/image47.svg"/><Relationship Id="rId2" Type="http://schemas.openxmlformats.org/officeDocument/2006/relationships/image" Target="../media/image46.png"/><Relationship Id="rId1" Type="http://schemas.openxmlformats.org/officeDocument/2006/relationships/slideLayout" Target="../slideLayouts/slideLayout7.xml"/><Relationship Id="rId5" Type="http://schemas.openxmlformats.org/officeDocument/2006/relationships/image" Target="../media/image77.svg"/><Relationship Id="rId4" Type="http://schemas.openxmlformats.org/officeDocument/2006/relationships/image" Target="../media/image76.png"/></Relationships>
</file>

<file path=ppt/slides/_rels/slide19.xml.rels><?xml version="1.0" encoding="UTF-8" standalone="yes"?>
<Relationships xmlns="http://schemas.openxmlformats.org/package/2006/relationships"><Relationship Id="rId3" Type="http://schemas.openxmlformats.org/officeDocument/2006/relationships/image" Target="../media/image77.svg"/><Relationship Id="rId2" Type="http://schemas.openxmlformats.org/officeDocument/2006/relationships/image" Target="../media/image76.png"/><Relationship Id="rId1" Type="http://schemas.openxmlformats.org/officeDocument/2006/relationships/slideLayout" Target="../slideLayouts/slideLayout7.xml"/><Relationship Id="rId5" Type="http://schemas.openxmlformats.org/officeDocument/2006/relationships/image" Target="../media/image47.svg"/><Relationship Id="rId4" Type="http://schemas.openxmlformats.org/officeDocument/2006/relationships/image" Target="../media/image46.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gif"/><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slides/_rels/slide20.xml.rels><?xml version="1.0" encoding="UTF-8" standalone="yes"?>
<Relationships xmlns="http://schemas.openxmlformats.org/package/2006/relationships"><Relationship Id="rId3" Type="http://schemas.openxmlformats.org/officeDocument/2006/relationships/image" Target="../media/image77.svg"/><Relationship Id="rId2" Type="http://schemas.openxmlformats.org/officeDocument/2006/relationships/image" Target="../media/image76.png"/><Relationship Id="rId1" Type="http://schemas.openxmlformats.org/officeDocument/2006/relationships/slideLayout" Target="../slideLayouts/slideLayout7.xml"/><Relationship Id="rId5" Type="http://schemas.openxmlformats.org/officeDocument/2006/relationships/image" Target="../media/image47.svg"/><Relationship Id="rId4" Type="http://schemas.openxmlformats.org/officeDocument/2006/relationships/image" Target="../media/image46.png"/></Relationships>
</file>

<file path=ppt/slides/_rels/slide21.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78.jpeg"/></Relationships>
</file>

<file path=ppt/slides/_rels/slide3.xml.rels><?xml version="1.0" encoding="UTF-8" standalone="yes"?>
<Relationships xmlns="http://schemas.openxmlformats.org/package/2006/relationships"><Relationship Id="rId3" Type="http://schemas.openxmlformats.org/officeDocument/2006/relationships/image" Target="../media/image11.jpeg"/><Relationship Id="rId7" Type="http://schemas.openxmlformats.org/officeDocument/2006/relationships/image" Target="../media/image15.sv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svg"/><Relationship Id="rId4" Type="http://schemas.openxmlformats.org/officeDocument/2006/relationships/image" Target="../media/image12.png"/></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s>
</file>

<file path=ppt/slides/_rels/slide5.xml.rels><?xml version="1.0" encoding="UTF-8" standalone="yes"?>
<Relationships xmlns="http://schemas.openxmlformats.org/package/2006/relationships"><Relationship Id="rId3" Type="http://schemas.openxmlformats.org/officeDocument/2006/relationships/image" Target="../media/image21.svg"/><Relationship Id="rId7" Type="http://schemas.openxmlformats.org/officeDocument/2006/relationships/image" Target="../media/image25.svg"/><Relationship Id="rId2" Type="http://schemas.openxmlformats.org/officeDocument/2006/relationships/image" Target="../media/image20.png"/><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3.svg"/><Relationship Id="rId4" Type="http://schemas.openxmlformats.org/officeDocument/2006/relationships/image" Target="../media/image22.png"/></Relationships>
</file>

<file path=ppt/slides/_rels/slide6.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8.svg"/><Relationship Id="rId7" Type="http://schemas.openxmlformats.org/officeDocument/2006/relationships/image" Target="../media/image32.svg"/><Relationship Id="rId2" Type="http://schemas.openxmlformats.org/officeDocument/2006/relationships/image" Target="../media/image27.png"/><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image" Target="../media/image30.svg"/><Relationship Id="rId4" Type="http://schemas.openxmlformats.org/officeDocument/2006/relationships/image" Target="../media/image29.png"/></Relationships>
</file>

<file path=ppt/slides/_rels/slide8.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Layout" Target="../slideLayouts/slideLayout7.xml"/><Relationship Id="rId5" Type="http://schemas.openxmlformats.org/officeDocument/2006/relationships/image" Target="../media/image38.svg"/><Relationship Id="rId4" Type="http://schemas.openxmlformats.org/officeDocument/2006/relationships/image" Target="../media/image3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9222" b="-9222"/>
            </a:stretch>
          </a:blipFill>
        </p:spPr>
        <p:txBody>
          <a:bodyPr/>
          <a:lstStyle/>
          <a:p>
            <a:endParaRPr lang="en-US"/>
          </a:p>
        </p:txBody>
      </p:sp>
      <p:sp>
        <p:nvSpPr>
          <p:cNvPr id="3" name="Freeform 3"/>
          <p:cNvSpPr/>
          <p:nvPr/>
        </p:nvSpPr>
        <p:spPr>
          <a:xfrm>
            <a:off x="0" y="-45982"/>
            <a:ext cx="15501768" cy="10744559"/>
          </a:xfrm>
          <a:custGeom>
            <a:avLst/>
            <a:gdLst/>
            <a:ahLst/>
            <a:cxnLst/>
            <a:rect l="l" t="t" r="r" b="b"/>
            <a:pathLst>
              <a:path w="15501768" h="10744559">
                <a:moveTo>
                  <a:pt x="0" y="0"/>
                </a:moveTo>
                <a:lnTo>
                  <a:pt x="15501768" y="0"/>
                </a:lnTo>
                <a:lnTo>
                  <a:pt x="15501768" y="10744559"/>
                </a:lnTo>
                <a:lnTo>
                  <a:pt x="0" y="10744559"/>
                </a:lnTo>
                <a:lnTo>
                  <a:pt x="0" y="0"/>
                </a:lnTo>
                <a:close/>
              </a:path>
            </a:pathLst>
          </a:custGeom>
          <a:blipFill>
            <a:blip r:embed="rId4">
              <a:extLst>
                <a:ext uri="{96DAC541-7B7A-43D3-8B79-37D633B846F1}">
                  <asvg:svgBlip xmlns:asvg="http://schemas.microsoft.com/office/drawing/2016/SVG/main" r:embed="rId5"/>
                </a:ext>
              </a:extLst>
            </a:blip>
            <a:stretch>
              <a:fillRect b="-44275"/>
            </a:stretch>
          </a:blipFill>
        </p:spPr>
        <p:txBody>
          <a:bodyPr/>
          <a:lstStyle/>
          <a:p>
            <a:endParaRPr lang="en-US"/>
          </a:p>
        </p:txBody>
      </p:sp>
      <p:sp>
        <p:nvSpPr>
          <p:cNvPr id="4" name="Freeform 4"/>
          <p:cNvSpPr/>
          <p:nvPr/>
        </p:nvSpPr>
        <p:spPr>
          <a:xfrm>
            <a:off x="15897689" y="-1791025"/>
            <a:ext cx="4066773" cy="4066773"/>
          </a:xfrm>
          <a:custGeom>
            <a:avLst/>
            <a:gdLst/>
            <a:ahLst/>
            <a:cxnLst/>
            <a:rect l="l" t="t" r="r" b="b"/>
            <a:pathLst>
              <a:path w="4066773" h="4066773">
                <a:moveTo>
                  <a:pt x="0" y="0"/>
                </a:moveTo>
                <a:lnTo>
                  <a:pt x="4066773" y="0"/>
                </a:lnTo>
                <a:lnTo>
                  <a:pt x="4066773" y="4066773"/>
                </a:lnTo>
                <a:lnTo>
                  <a:pt x="0" y="406677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5" name="Freeform 5"/>
          <p:cNvSpPr/>
          <p:nvPr/>
        </p:nvSpPr>
        <p:spPr>
          <a:xfrm>
            <a:off x="-1004687" y="8319201"/>
            <a:ext cx="4066773" cy="4066773"/>
          </a:xfrm>
          <a:custGeom>
            <a:avLst/>
            <a:gdLst/>
            <a:ahLst/>
            <a:cxnLst/>
            <a:rect l="l" t="t" r="r" b="b"/>
            <a:pathLst>
              <a:path w="4066773" h="4066773">
                <a:moveTo>
                  <a:pt x="0" y="0"/>
                </a:moveTo>
                <a:lnTo>
                  <a:pt x="4066774" y="0"/>
                </a:lnTo>
                <a:lnTo>
                  <a:pt x="4066774" y="4066773"/>
                </a:lnTo>
                <a:lnTo>
                  <a:pt x="0" y="406677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pSp>
        <p:nvGrpSpPr>
          <p:cNvPr id="6" name="Group 6"/>
          <p:cNvGrpSpPr/>
          <p:nvPr/>
        </p:nvGrpSpPr>
        <p:grpSpPr>
          <a:xfrm>
            <a:off x="3705675" y="1952310"/>
            <a:ext cx="11547801" cy="6620597"/>
            <a:chOff x="0" y="0"/>
            <a:chExt cx="3041396" cy="1743696"/>
          </a:xfrm>
        </p:grpSpPr>
        <p:sp>
          <p:nvSpPr>
            <p:cNvPr id="7" name="Freeform 7"/>
            <p:cNvSpPr/>
            <p:nvPr/>
          </p:nvSpPr>
          <p:spPr>
            <a:xfrm>
              <a:off x="0" y="0"/>
              <a:ext cx="3041396" cy="1743696"/>
            </a:xfrm>
            <a:custGeom>
              <a:avLst/>
              <a:gdLst/>
              <a:ahLst/>
              <a:cxnLst/>
              <a:rect l="l" t="t" r="r" b="b"/>
              <a:pathLst>
                <a:path w="3041396" h="1743696">
                  <a:moveTo>
                    <a:pt x="4693" y="0"/>
                  </a:moveTo>
                  <a:lnTo>
                    <a:pt x="3036703" y="0"/>
                  </a:lnTo>
                  <a:cubicBezTo>
                    <a:pt x="3037948" y="0"/>
                    <a:pt x="3039141" y="494"/>
                    <a:pt x="3040021" y="1375"/>
                  </a:cubicBezTo>
                  <a:cubicBezTo>
                    <a:pt x="3040902" y="2255"/>
                    <a:pt x="3041396" y="3448"/>
                    <a:pt x="3041396" y="4693"/>
                  </a:cubicBezTo>
                  <a:lnTo>
                    <a:pt x="3041396" y="1739003"/>
                  </a:lnTo>
                  <a:cubicBezTo>
                    <a:pt x="3041396" y="1740248"/>
                    <a:pt x="3040902" y="1741442"/>
                    <a:pt x="3040021" y="1742322"/>
                  </a:cubicBezTo>
                  <a:cubicBezTo>
                    <a:pt x="3039141" y="1743202"/>
                    <a:pt x="3037948" y="1743696"/>
                    <a:pt x="3036703" y="1743696"/>
                  </a:cubicBezTo>
                  <a:lnTo>
                    <a:pt x="4693" y="1743696"/>
                  </a:lnTo>
                  <a:cubicBezTo>
                    <a:pt x="3448" y="1743696"/>
                    <a:pt x="2255" y="1743202"/>
                    <a:pt x="1375" y="1742322"/>
                  </a:cubicBezTo>
                  <a:cubicBezTo>
                    <a:pt x="494" y="1741442"/>
                    <a:pt x="0" y="1740248"/>
                    <a:pt x="0" y="1739003"/>
                  </a:cubicBezTo>
                  <a:lnTo>
                    <a:pt x="0" y="4693"/>
                  </a:lnTo>
                  <a:cubicBezTo>
                    <a:pt x="0" y="3448"/>
                    <a:pt x="494" y="2255"/>
                    <a:pt x="1375" y="1375"/>
                  </a:cubicBezTo>
                  <a:cubicBezTo>
                    <a:pt x="2255" y="494"/>
                    <a:pt x="3448" y="0"/>
                    <a:pt x="4693" y="0"/>
                  </a:cubicBezTo>
                  <a:close/>
                </a:path>
              </a:pathLst>
            </a:custGeom>
            <a:solidFill>
              <a:srgbClr val="084C6E">
                <a:alpha val="81961"/>
              </a:srgbClr>
            </a:solidFill>
          </p:spPr>
          <p:txBody>
            <a:bodyPr/>
            <a:lstStyle/>
            <a:p>
              <a:endParaRPr lang="en-US"/>
            </a:p>
          </p:txBody>
        </p:sp>
        <p:sp>
          <p:nvSpPr>
            <p:cNvPr id="8" name="TextBox 8"/>
            <p:cNvSpPr txBox="1"/>
            <p:nvPr/>
          </p:nvSpPr>
          <p:spPr>
            <a:xfrm>
              <a:off x="0" y="-28575"/>
              <a:ext cx="3041396" cy="1772271"/>
            </a:xfrm>
            <a:prstGeom prst="rect">
              <a:avLst/>
            </a:prstGeom>
          </p:spPr>
          <p:txBody>
            <a:bodyPr lIns="50800" tIns="50800" rIns="50800" bIns="50800" rtlCol="0" anchor="ctr"/>
            <a:lstStyle/>
            <a:p>
              <a:pPr algn="ctr">
                <a:lnSpc>
                  <a:spcPts val="2590"/>
                </a:lnSpc>
              </a:pPr>
              <a:endParaRPr/>
            </a:p>
          </p:txBody>
        </p:sp>
      </p:grpSp>
      <p:grpSp>
        <p:nvGrpSpPr>
          <p:cNvPr id="9" name="Group 9"/>
          <p:cNvGrpSpPr/>
          <p:nvPr/>
        </p:nvGrpSpPr>
        <p:grpSpPr>
          <a:xfrm>
            <a:off x="7600950" y="3600450"/>
            <a:ext cx="3086100" cy="3086100"/>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84C6E"/>
            </a:solidFill>
          </p:spPr>
          <p:txBody>
            <a:bodyPr/>
            <a:lstStyle/>
            <a:p>
              <a:endParaRPr lang="en-US"/>
            </a:p>
          </p:txBody>
        </p:sp>
        <p:sp>
          <p:nvSpPr>
            <p:cNvPr id="11" name="TextBox 11"/>
            <p:cNvSpPr txBox="1"/>
            <p:nvPr/>
          </p:nvSpPr>
          <p:spPr>
            <a:xfrm>
              <a:off x="76200" y="47625"/>
              <a:ext cx="660400" cy="688975"/>
            </a:xfrm>
            <a:prstGeom prst="rect">
              <a:avLst/>
            </a:prstGeom>
          </p:spPr>
          <p:txBody>
            <a:bodyPr lIns="50800" tIns="50800" rIns="50800" bIns="50800" rtlCol="0" anchor="ctr"/>
            <a:lstStyle/>
            <a:p>
              <a:pPr algn="ctr">
                <a:lnSpc>
                  <a:spcPts val="2590"/>
                </a:lnSpc>
              </a:pPr>
              <a:endParaRPr/>
            </a:p>
          </p:txBody>
        </p:sp>
      </p:grpSp>
      <p:sp>
        <p:nvSpPr>
          <p:cNvPr id="12" name="TextBox 12"/>
          <p:cNvSpPr txBox="1"/>
          <p:nvPr/>
        </p:nvSpPr>
        <p:spPr>
          <a:xfrm>
            <a:off x="5218141" y="2467338"/>
            <a:ext cx="8951785" cy="2041896"/>
          </a:xfrm>
          <a:prstGeom prst="rect">
            <a:avLst/>
          </a:prstGeom>
        </p:spPr>
        <p:txBody>
          <a:bodyPr lIns="0" tIns="0" rIns="0" bIns="0" rtlCol="0" anchor="t">
            <a:spAutoFit/>
          </a:bodyPr>
          <a:lstStyle/>
          <a:p>
            <a:pPr algn="ctr">
              <a:lnSpc>
                <a:spcPts val="8038"/>
              </a:lnSpc>
            </a:pPr>
            <a:r>
              <a:rPr lang="en-US" sz="6698">
                <a:solidFill>
                  <a:srgbClr val="FFFFFF"/>
                </a:solidFill>
                <a:latin typeface="Now Bold"/>
              </a:rPr>
              <a:t>THE NEED FOR DATA GOVERNANCE:</a:t>
            </a:r>
          </a:p>
        </p:txBody>
      </p:sp>
      <p:sp>
        <p:nvSpPr>
          <p:cNvPr id="13" name="TextBox 13"/>
          <p:cNvSpPr txBox="1"/>
          <p:nvPr/>
        </p:nvSpPr>
        <p:spPr>
          <a:xfrm>
            <a:off x="7086191" y="5841060"/>
            <a:ext cx="4932454" cy="2596608"/>
          </a:xfrm>
          <a:prstGeom prst="rect">
            <a:avLst/>
          </a:prstGeom>
        </p:spPr>
        <p:txBody>
          <a:bodyPr lIns="0" tIns="0" rIns="0" bIns="0" rtlCol="0" anchor="t">
            <a:spAutoFit/>
          </a:bodyPr>
          <a:lstStyle/>
          <a:p>
            <a:pPr algn="ctr">
              <a:lnSpc>
                <a:spcPts val="2898"/>
              </a:lnSpc>
            </a:pPr>
            <a:r>
              <a:rPr lang="en-US" sz="2356" b="1" dirty="0">
                <a:solidFill>
                  <a:srgbClr val="FFFFFF"/>
                </a:solidFill>
                <a:latin typeface="DM Sans"/>
              </a:rPr>
              <a:t>Presented by: </a:t>
            </a:r>
          </a:p>
          <a:p>
            <a:pPr algn="ctr">
              <a:lnSpc>
                <a:spcPts val="2898"/>
              </a:lnSpc>
            </a:pPr>
            <a:r>
              <a:rPr lang="en-US" sz="2356" b="1" dirty="0">
                <a:solidFill>
                  <a:srgbClr val="FFFFFF"/>
                </a:solidFill>
                <a:latin typeface="DM Sans"/>
              </a:rPr>
              <a:t>Bolormaa Mendbayar</a:t>
            </a:r>
          </a:p>
          <a:p>
            <a:pPr algn="ctr">
              <a:lnSpc>
                <a:spcPts val="2898"/>
              </a:lnSpc>
            </a:pPr>
            <a:r>
              <a:rPr lang="en-US" sz="2356" b="1" dirty="0">
                <a:solidFill>
                  <a:srgbClr val="FFFFFF"/>
                </a:solidFill>
                <a:latin typeface="DM Sans"/>
              </a:rPr>
              <a:t>Saket </a:t>
            </a:r>
            <a:r>
              <a:rPr lang="en-US" sz="2356" b="1" dirty="0" err="1">
                <a:solidFill>
                  <a:srgbClr val="FFFFFF"/>
                </a:solidFill>
                <a:latin typeface="DM Sans"/>
              </a:rPr>
              <a:t>Abhaykumar</a:t>
            </a:r>
            <a:endParaRPr lang="en-US" sz="2356" b="1" dirty="0">
              <a:solidFill>
                <a:srgbClr val="FFFFFF"/>
              </a:solidFill>
              <a:latin typeface="DM Sans"/>
            </a:endParaRPr>
          </a:p>
          <a:p>
            <a:pPr algn="ctr">
              <a:lnSpc>
                <a:spcPts val="2898"/>
              </a:lnSpc>
            </a:pPr>
            <a:r>
              <a:rPr lang="en-US" sz="2356" b="1" dirty="0">
                <a:solidFill>
                  <a:srgbClr val="FFFFFF"/>
                </a:solidFill>
                <a:latin typeface="DM Sans"/>
              </a:rPr>
              <a:t>Temitope </a:t>
            </a:r>
            <a:r>
              <a:rPr lang="en-US" sz="2356" b="1" dirty="0" err="1">
                <a:solidFill>
                  <a:srgbClr val="FFFFFF"/>
                </a:solidFill>
                <a:latin typeface="DM Sans"/>
              </a:rPr>
              <a:t>oladimeji</a:t>
            </a:r>
            <a:endParaRPr lang="en-US" sz="2356" b="1" dirty="0">
              <a:solidFill>
                <a:srgbClr val="FFFFFF"/>
              </a:solidFill>
              <a:latin typeface="DM Sans"/>
            </a:endParaRPr>
          </a:p>
          <a:p>
            <a:pPr algn="ctr">
              <a:lnSpc>
                <a:spcPts val="2898"/>
              </a:lnSpc>
            </a:pPr>
            <a:r>
              <a:rPr lang="en-US" sz="2356" b="1" dirty="0">
                <a:solidFill>
                  <a:srgbClr val="FFFFFF"/>
                </a:solidFill>
                <a:latin typeface="DM Sans"/>
              </a:rPr>
              <a:t>Thapelo </a:t>
            </a:r>
            <a:r>
              <a:rPr lang="en-US" sz="2356" b="1" dirty="0" err="1">
                <a:solidFill>
                  <a:srgbClr val="FFFFFF"/>
                </a:solidFill>
                <a:latin typeface="DM Sans"/>
              </a:rPr>
              <a:t>Khantsi</a:t>
            </a:r>
            <a:endParaRPr lang="en-US" sz="2356" b="1" dirty="0">
              <a:solidFill>
                <a:srgbClr val="FFFFFF"/>
              </a:solidFill>
              <a:latin typeface="DM Sans"/>
            </a:endParaRPr>
          </a:p>
          <a:p>
            <a:pPr algn="ctr">
              <a:lnSpc>
                <a:spcPts val="2898"/>
              </a:lnSpc>
            </a:pPr>
            <a:r>
              <a:rPr lang="en-US" sz="2356" b="1" dirty="0">
                <a:solidFill>
                  <a:srgbClr val="FFFFFF"/>
                </a:solidFill>
                <a:latin typeface="DM Sans"/>
              </a:rPr>
              <a:t>Reyna Vargas </a:t>
            </a:r>
          </a:p>
          <a:p>
            <a:pPr marL="0" lvl="0" indent="0" algn="ctr">
              <a:lnSpc>
                <a:spcPts val="2898"/>
              </a:lnSpc>
              <a:spcBef>
                <a:spcPct val="0"/>
              </a:spcBef>
            </a:pPr>
            <a:r>
              <a:rPr lang="en-US" sz="2356" b="1" dirty="0" err="1">
                <a:solidFill>
                  <a:srgbClr val="FFFFFF"/>
                </a:solidFill>
                <a:latin typeface="DM Sans"/>
              </a:rPr>
              <a:t>Ziyi</a:t>
            </a:r>
            <a:r>
              <a:rPr lang="en-US" sz="2356" b="1" dirty="0">
                <a:solidFill>
                  <a:srgbClr val="FFFFFF"/>
                </a:solidFill>
                <a:latin typeface="DM Sans"/>
              </a:rPr>
              <a:t> Yan</a:t>
            </a:r>
          </a:p>
        </p:txBody>
      </p:sp>
      <p:sp>
        <p:nvSpPr>
          <p:cNvPr id="14" name="TextBox 14"/>
          <p:cNvSpPr txBox="1"/>
          <p:nvPr/>
        </p:nvSpPr>
        <p:spPr>
          <a:xfrm>
            <a:off x="5368228" y="4509234"/>
            <a:ext cx="8951785" cy="1041784"/>
          </a:xfrm>
          <a:prstGeom prst="rect">
            <a:avLst/>
          </a:prstGeom>
        </p:spPr>
        <p:txBody>
          <a:bodyPr lIns="0" tIns="0" rIns="0" bIns="0" rtlCol="0" anchor="t">
            <a:spAutoFit/>
          </a:bodyPr>
          <a:lstStyle/>
          <a:p>
            <a:pPr algn="ctr">
              <a:lnSpc>
                <a:spcPts val="8163"/>
              </a:lnSpc>
            </a:pPr>
            <a:r>
              <a:rPr lang="en-US" sz="6803">
                <a:solidFill>
                  <a:srgbClr val="0ABFFF"/>
                </a:solidFill>
                <a:latin typeface="Now Bold"/>
              </a:rPr>
              <a:t>A CASE STUDY</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84C6E"/>
        </a:solidFill>
        <a:effectLst/>
      </p:bgPr>
    </p:bg>
    <p:spTree>
      <p:nvGrpSpPr>
        <p:cNvPr id="1" name=""/>
        <p:cNvGrpSpPr/>
        <p:nvPr/>
      </p:nvGrpSpPr>
      <p:grpSpPr>
        <a:xfrm>
          <a:off x="0" y="0"/>
          <a:ext cx="0" cy="0"/>
          <a:chOff x="0" y="0"/>
          <a:chExt cx="0" cy="0"/>
        </a:xfrm>
      </p:grpSpPr>
      <p:grpSp>
        <p:nvGrpSpPr>
          <p:cNvPr id="2" name="Group 2"/>
          <p:cNvGrpSpPr/>
          <p:nvPr/>
        </p:nvGrpSpPr>
        <p:grpSpPr>
          <a:xfrm>
            <a:off x="-1420931" y="-9566"/>
            <a:ext cx="12044343" cy="1493864"/>
            <a:chOff x="0" y="0"/>
            <a:chExt cx="3172173" cy="393446"/>
          </a:xfrm>
        </p:grpSpPr>
        <p:sp>
          <p:nvSpPr>
            <p:cNvPr id="3" name="Freeform 3"/>
            <p:cNvSpPr/>
            <p:nvPr/>
          </p:nvSpPr>
          <p:spPr>
            <a:xfrm>
              <a:off x="0" y="0"/>
              <a:ext cx="3172173" cy="393446"/>
            </a:xfrm>
            <a:custGeom>
              <a:avLst/>
              <a:gdLst/>
              <a:ahLst/>
              <a:cxnLst/>
              <a:rect l="l" t="t" r="r" b="b"/>
              <a:pathLst>
                <a:path w="3172173" h="393446">
                  <a:moveTo>
                    <a:pt x="203200" y="0"/>
                  </a:moveTo>
                  <a:lnTo>
                    <a:pt x="3172173" y="0"/>
                  </a:lnTo>
                  <a:lnTo>
                    <a:pt x="2968973" y="393446"/>
                  </a:lnTo>
                  <a:lnTo>
                    <a:pt x="0" y="393446"/>
                  </a:lnTo>
                  <a:lnTo>
                    <a:pt x="203200" y="0"/>
                  </a:lnTo>
                  <a:close/>
                </a:path>
              </a:pathLst>
            </a:custGeom>
            <a:gradFill rotWithShape="1">
              <a:gsLst>
                <a:gs pos="0">
                  <a:srgbClr val="00569E">
                    <a:alpha val="100000"/>
                  </a:srgbClr>
                </a:gs>
                <a:gs pos="100000">
                  <a:srgbClr val="00B5F8">
                    <a:alpha val="100000"/>
                  </a:srgbClr>
                </a:gs>
              </a:gsLst>
              <a:path path="circle">
                <a:fillToRect r="100000" b="100000"/>
              </a:path>
              <a:tileRect l="-100000" t="-100000"/>
            </a:gradFill>
          </p:spPr>
          <p:txBody>
            <a:bodyPr/>
            <a:lstStyle/>
            <a:p>
              <a:endParaRPr lang="en-US"/>
            </a:p>
          </p:txBody>
        </p:sp>
        <p:sp>
          <p:nvSpPr>
            <p:cNvPr id="4" name="TextBox 4"/>
            <p:cNvSpPr txBox="1"/>
            <p:nvPr/>
          </p:nvSpPr>
          <p:spPr>
            <a:xfrm>
              <a:off x="101600" y="-114300"/>
              <a:ext cx="2968973" cy="507746"/>
            </a:xfrm>
            <a:prstGeom prst="rect">
              <a:avLst/>
            </a:prstGeom>
          </p:spPr>
          <p:txBody>
            <a:bodyPr lIns="50800" tIns="50800" rIns="50800" bIns="50800" rtlCol="0" anchor="ctr"/>
            <a:lstStyle/>
            <a:p>
              <a:pPr algn="ctr">
                <a:lnSpc>
                  <a:spcPts val="5849"/>
                </a:lnSpc>
              </a:pPr>
              <a:r>
                <a:rPr lang="en-US" sz="3899" spc="-97">
                  <a:solidFill>
                    <a:srgbClr val="FFFFFF"/>
                  </a:solidFill>
                  <a:latin typeface="Open Sauce Bold"/>
                </a:rPr>
                <a:t>The Data Governance Structure</a:t>
              </a:r>
            </a:p>
          </p:txBody>
        </p:sp>
      </p:grpSp>
      <p:sp>
        <p:nvSpPr>
          <p:cNvPr id="5" name="Freeform 5"/>
          <p:cNvSpPr/>
          <p:nvPr/>
        </p:nvSpPr>
        <p:spPr>
          <a:xfrm>
            <a:off x="8969821" y="2268542"/>
            <a:ext cx="8696799" cy="6095127"/>
          </a:xfrm>
          <a:custGeom>
            <a:avLst/>
            <a:gdLst/>
            <a:ahLst/>
            <a:cxnLst/>
            <a:rect l="l" t="t" r="r" b="b"/>
            <a:pathLst>
              <a:path w="8696799" h="6095127">
                <a:moveTo>
                  <a:pt x="0" y="0"/>
                </a:moveTo>
                <a:lnTo>
                  <a:pt x="8696799" y="0"/>
                </a:lnTo>
                <a:lnTo>
                  <a:pt x="8696799" y="6095128"/>
                </a:lnTo>
                <a:lnTo>
                  <a:pt x="0" y="6095128"/>
                </a:lnTo>
                <a:lnTo>
                  <a:pt x="0" y="0"/>
                </a:lnTo>
                <a:close/>
              </a:path>
            </a:pathLst>
          </a:custGeom>
          <a:blipFill>
            <a:blip r:embed="rId2"/>
            <a:stretch>
              <a:fillRect l="-2656" t="-1099" r="-2656" b="-541"/>
            </a:stretch>
          </a:blipFill>
        </p:spPr>
        <p:txBody>
          <a:bodyPr/>
          <a:lstStyle/>
          <a:p>
            <a:endParaRPr lang="en-US"/>
          </a:p>
        </p:txBody>
      </p:sp>
      <p:sp>
        <p:nvSpPr>
          <p:cNvPr id="6" name="Freeform 6"/>
          <p:cNvSpPr/>
          <p:nvPr/>
        </p:nvSpPr>
        <p:spPr>
          <a:xfrm>
            <a:off x="481188" y="2268542"/>
            <a:ext cx="8015897" cy="1555478"/>
          </a:xfrm>
          <a:custGeom>
            <a:avLst/>
            <a:gdLst/>
            <a:ahLst/>
            <a:cxnLst/>
            <a:rect l="l" t="t" r="r" b="b"/>
            <a:pathLst>
              <a:path w="8015897" h="1555478">
                <a:moveTo>
                  <a:pt x="0" y="0"/>
                </a:moveTo>
                <a:lnTo>
                  <a:pt x="8015897" y="0"/>
                </a:lnTo>
                <a:lnTo>
                  <a:pt x="8015897" y="1555479"/>
                </a:lnTo>
                <a:lnTo>
                  <a:pt x="0" y="155547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7" name="TextBox 7"/>
          <p:cNvSpPr txBox="1"/>
          <p:nvPr/>
        </p:nvSpPr>
        <p:spPr>
          <a:xfrm>
            <a:off x="1724466" y="2458335"/>
            <a:ext cx="1728037" cy="387922"/>
          </a:xfrm>
          <a:prstGeom prst="rect">
            <a:avLst/>
          </a:prstGeom>
        </p:spPr>
        <p:txBody>
          <a:bodyPr lIns="0" tIns="0" rIns="0" bIns="0" rtlCol="0" anchor="t">
            <a:spAutoFit/>
          </a:bodyPr>
          <a:lstStyle/>
          <a:p>
            <a:pPr marL="507904" lvl="1" indent="-253952" algn="ctr">
              <a:lnSpc>
                <a:spcPts val="3293"/>
              </a:lnSpc>
              <a:buFont typeface="Arial"/>
              <a:buChar char="•"/>
            </a:pPr>
            <a:r>
              <a:rPr lang="en-US" sz="2352">
                <a:solidFill>
                  <a:srgbClr val="000000"/>
                </a:solidFill>
                <a:latin typeface="Open Sauce Bold"/>
              </a:rPr>
              <a:t>DGC</a:t>
            </a:r>
          </a:p>
        </p:txBody>
      </p:sp>
      <p:sp>
        <p:nvSpPr>
          <p:cNvPr id="8" name="TextBox 8"/>
          <p:cNvSpPr txBox="1"/>
          <p:nvPr/>
        </p:nvSpPr>
        <p:spPr>
          <a:xfrm>
            <a:off x="1840321" y="3008182"/>
            <a:ext cx="6558301" cy="691998"/>
          </a:xfrm>
          <a:prstGeom prst="rect">
            <a:avLst/>
          </a:prstGeom>
        </p:spPr>
        <p:txBody>
          <a:bodyPr lIns="0" tIns="0" rIns="0" bIns="0" rtlCol="0" anchor="t">
            <a:spAutoFit/>
          </a:bodyPr>
          <a:lstStyle/>
          <a:p>
            <a:pPr algn="l">
              <a:lnSpc>
                <a:spcPts val="2808"/>
              </a:lnSpc>
            </a:pPr>
            <a:r>
              <a:rPr lang="en-US" sz="2005">
                <a:solidFill>
                  <a:srgbClr val="000000"/>
                </a:solidFill>
                <a:latin typeface="Open Sauce Bold"/>
              </a:rPr>
              <a:t>Endorsing policies, resolving cross divisional issues, engaging the IT council, etc.</a:t>
            </a:r>
          </a:p>
        </p:txBody>
      </p:sp>
      <p:sp>
        <p:nvSpPr>
          <p:cNvPr id="9" name="Freeform 9"/>
          <p:cNvSpPr/>
          <p:nvPr/>
        </p:nvSpPr>
        <p:spPr>
          <a:xfrm>
            <a:off x="456572" y="4609844"/>
            <a:ext cx="8065129" cy="1565031"/>
          </a:xfrm>
          <a:custGeom>
            <a:avLst/>
            <a:gdLst/>
            <a:ahLst/>
            <a:cxnLst/>
            <a:rect l="l" t="t" r="r" b="b"/>
            <a:pathLst>
              <a:path w="8065129" h="1565031">
                <a:moveTo>
                  <a:pt x="0" y="0"/>
                </a:moveTo>
                <a:lnTo>
                  <a:pt x="8065128" y="0"/>
                </a:lnTo>
                <a:lnTo>
                  <a:pt x="8065128" y="1565031"/>
                </a:lnTo>
                <a:lnTo>
                  <a:pt x="0" y="156503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0" name="TextBox 10"/>
          <p:cNvSpPr txBox="1"/>
          <p:nvPr/>
        </p:nvSpPr>
        <p:spPr>
          <a:xfrm>
            <a:off x="1612362" y="4690467"/>
            <a:ext cx="2876774" cy="387922"/>
          </a:xfrm>
          <a:prstGeom prst="rect">
            <a:avLst/>
          </a:prstGeom>
        </p:spPr>
        <p:txBody>
          <a:bodyPr lIns="0" tIns="0" rIns="0" bIns="0" rtlCol="0" anchor="t">
            <a:spAutoFit/>
          </a:bodyPr>
          <a:lstStyle/>
          <a:p>
            <a:pPr marL="507904" lvl="1" indent="-253952" algn="ctr">
              <a:lnSpc>
                <a:spcPts val="3293"/>
              </a:lnSpc>
              <a:buFont typeface="Arial"/>
              <a:buChar char="•"/>
            </a:pPr>
            <a:r>
              <a:rPr lang="en-US" sz="2352">
                <a:solidFill>
                  <a:srgbClr val="000000"/>
                </a:solidFill>
                <a:latin typeface="Open Sauce Bold"/>
              </a:rPr>
              <a:t>Data Custodian</a:t>
            </a:r>
          </a:p>
        </p:txBody>
      </p:sp>
      <p:sp>
        <p:nvSpPr>
          <p:cNvPr id="11" name="TextBox 11"/>
          <p:cNvSpPr txBox="1"/>
          <p:nvPr/>
        </p:nvSpPr>
        <p:spPr>
          <a:xfrm>
            <a:off x="1612362" y="5343137"/>
            <a:ext cx="6772619" cy="691998"/>
          </a:xfrm>
          <a:prstGeom prst="rect">
            <a:avLst/>
          </a:prstGeom>
        </p:spPr>
        <p:txBody>
          <a:bodyPr lIns="0" tIns="0" rIns="0" bIns="0" rtlCol="0" anchor="t">
            <a:spAutoFit/>
          </a:bodyPr>
          <a:lstStyle/>
          <a:p>
            <a:pPr algn="l">
              <a:lnSpc>
                <a:spcPts val="2808"/>
              </a:lnSpc>
            </a:pPr>
            <a:r>
              <a:rPr lang="en-US" sz="2005" dirty="0">
                <a:solidFill>
                  <a:srgbClr val="000000"/>
                </a:solidFill>
                <a:latin typeface="Open Sauce Bold"/>
              </a:rPr>
              <a:t>Responsible and accountable for the quality of asset data, solving issues raised in user group meetings.</a:t>
            </a:r>
          </a:p>
        </p:txBody>
      </p:sp>
      <p:sp>
        <p:nvSpPr>
          <p:cNvPr id="12" name="Freeform 12"/>
          <p:cNvSpPr/>
          <p:nvPr/>
        </p:nvSpPr>
        <p:spPr>
          <a:xfrm>
            <a:off x="497598" y="6829414"/>
            <a:ext cx="8015897" cy="1555478"/>
          </a:xfrm>
          <a:custGeom>
            <a:avLst/>
            <a:gdLst/>
            <a:ahLst/>
            <a:cxnLst/>
            <a:rect l="l" t="t" r="r" b="b"/>
            <a:pathLst>
              <a:path w="8015897" h="1555478">
                <a:moveTo>
                  <a:pt x="0" y="0"/>
                </a:moveTo>
                <a:lnTo>
                  <a:pt x="8015897" y="0"/>
                </a:lnTo>
                <a:lnTo>
                  <a:pt x="8015897" y="1555478"/>
                </a:lnTo>
                <a:lnTo>
                  <a:pt x="0" y="155547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3" name="TextBox 13"/>
          <p:cNvSpPr txBox="1"/>
          <p:nvPr/>
        </p:nvSpPr>
        <p:spPr>
          <a:xfrm>
            <a:off x="1612362" y="7041650"/>
            <a:ext cx="2876774" cy="387922"/>
          </a:xfrm>
          <a:prstGeom prst="rect">
            <a:avLst/>
          </a:prstGeom>
        </p:spPr>
        <p:txBody>
          <a:bodyPr lIns="0" tIns="0" rIns="0" bIns="0" rtlCol="0" anchor="t">
            <a:spAutoFit/>
          </a:bodyPr>
          <a:lstStyle/>
          <a:p>
            <a:pPr marL="507904" lvl="1" indent="-253952" algn="ctr">
              <a:lnSpc>
                <a:spcPts val="3293"/>
              </a:lnSpc>
              <a:buFont typeface="Arial"/>
              <a:buChar char="•"/>
            </a:pPr>
            <a:r>
              <a:rPr lang="en-US" sz="2352">
                <a:solidFill>
                  <a:srgbClr val="000000"/>
                </a:solidFill>
                <a:latin typeface="Open Sauce Bold"/>
              </a:rPr>
              <a:t>User Groups</a:t>
            </a:r>
          </a:p>
        </p:txBody>
      </p:sp>
      <p:sp>
        <p:nvSpPr>
          <p:cNvPr id="14" name="TextBox 14"/>
          <p:cNvSpPr txBox="1"/>
          <p:nvPr/>
        </p:nvSpPr>
        <p:spPr>
          <a:xfrm>
            <a:off x="1612362" y="7810165"/>
            <a:ext cx="6772619" cy="339573"/>
          </a:xfrm>
          <a:prstGeom prst="rect">
            <a:avLst/>
          </a:prstGeom>
        </p:spPr>
        <p:txBody>
          <a:bodyPr lIns="0" tIns="0" rIns="0" bIns="0" rtlCol="0" anchor="t">
            <a:spAutoFit/>
          </a:bodyPr>
          <a:lstStyle/>
          <a:p>
            <a:pPr algn="l">
              <a:lnSpc>
                <a:spcPts val="2808"/>
              </a:lnSpc>
            </a:pPr>
            <a:r>
              <a:rPr lang="en-US" sz="2005">
                <a:solidFill>
                  <a:srgbClr val="000000"/>
                </a:solidFill>
                <a:latin typeface="Open Sauce Bold"/>
              </a:rPr>
              <a:t>Data stakeholder, technical IT staff and data users.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84C6E"/>
        </a:solidFill>
        <a:effectLst/>
      </p:bgPr>
    </p:bg>
    <p:spTree>
      <p:nvGrpSpPr>
        <p:cNvPr id="1" name=""/>
        <p:cNvGrpSpPr/>
        <p:nvPr/>
      </p:nvGrpSpPr>
      <p:grpSpPr>
        <a:xfrm>
          <a:off x="0" y="0"/>
          <a:ext cx="0" cy="0"/>
          <a:chOff x="0" y="0"/>
          <a:chExt cx="0" cy="0"/>
        </a:xfrm>
      </p:grpSpPr>
      <p:sp>
        <p:nvSpPr>
          <p:cNvPr id="2" name="Freeform 2"/>
          <p:cNvSpPr/>
          <p:nvPr/>
        </p:nvSpPr>
        <p:spPr>
          <a:xfrm>
            <a:off x="9747467" y="-3396059"/>
            <a:ext cx="9830244" cy="9830244"/>
          </a:xfrm>
          <a:custGeom>
            <a:avLst/>
            <a:gdLst/>
            <a:ahLst/>
            <a:cxnLst/>
            <a:rect l="l" t="t" r="r" b="b"/>
            <a:pathLst>
              <a:path w="9830244" h="9830244">
                <a:moveTo>
                  <a:pt x="0" y="0"/>
                </a:moveTo>
                <a:lnTo>
                  <a:pt x="9830244" y="0"/>
                </a:lnTo>
                <a:lnTo>
                  <a:pt x="9830244" y="9830244"/>
                </a:lnTo>
                <a:lnTo>
                  <a:pt x="0" y="983024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3861875" y="8845935"/>
            <a:ext cx="10554120" cy="960956"/>
          </a:xfrm>
          <a:custGeom>
            <a:avLst/>
            <a:gdLst/>
            <a:ahLst/>
            <a:cxnLst/>
            <a:rect l="l" t="t" r="r" b="b"/>
            <a:pathLst>
              <a:path w="10554120" h="960956">
                <a:moveTo>
                  <a:pt x="0" y="0"/>
                </a:moveTo>
                <a:lnTo>
                  <a:pt x="10554120" y="0"/>
                </a:lnTo>
                <a:lnTo>
                  <a:pt x="10554120" y="960957"/>
                </a:lnTo>
                <a:lnTo>
                  <a:pt x="0" y="960957"/>
                </a:lnTo>
                <a:lnTo>
                  <a:pt x="0" y="0"/>
                </a:lnTo>
                <a:close/>
              </a:path>
            </a:pathLst>
          </a:custGeom>
          <a:blipFill>
            <a:blip r:embed="rId4"/>
            <a:stretch>
              <a:fillRect t="-116912"/>
            </a:stretch>
          </a:blipFill>
        </p:spPr>
        <p:txBody>
          <a:bodyPr/>
          <a:lstStyle/>
          <a:p>
            <a:endParaRPr lang="en-US"/>
          </a:p>
        </p:txBody>
      </p:sp>
      <p:grpSp>
        <p:nvGrpSpPr>
          <p:cNvPr id="4" name="Group 4"/>
          <p:cNvGrpSpPr/>
          <p:nvPr/>
        </p:nvGrpSpPr>
        <p:grpSpPr>
          <a:xfrm>
            <a:off x="3861875" y="1188802"/>
            <a:ext cx="10554120" cy="7885473"/>
            <a:chOff x="0" y="0"/>
            <a:chExt cx="3345454" cy="2499544"/>
          </a:xfrm>
        </p:grpSpPr>
        <p:sp>
          <p:nvSpPr>
            <p:cNvPr id="5" name="Freeform 5"/>
            <p:cNvSpPr/>
            <p:nvPr/>
          </p:nvSpPr>
          <p:spPr>
            <a:xfrm>
              <a:off x="0" y="0"/>
              <a:ext cx="3345454" cy="2499544"/>
            </a:xfrm>
            <a:custGeom>
              <a:avLst/>
              <a:gdLst/>
              <a:ahLst/>
              <a:cxnLst/>
              <a:rect l="l" t="t" r="r" b="b"/>
              <a:pathLst>
                <a:path w="3345454" h="2499544">
                  <a:moveTo>
                    <a:pt x="9536" y="0"/>
                  </a:moveTo>
                  <a:lnTo>
                    <a:pt x="3335917" y="0"/>
                  </a:lnTo>
                  <a:cubicBezTo>
                    <a:pt x="3338447" y="0"/>
                    <a:pt x="3340872" y="1005"/>
                    <a:pt x="3342660" y="2793"/>
                  </a:cubicBezTo>
                  <a:cubicBezTo>
                    <a:pt x="3344449" y="4581"/>
                    <a:pt x="3345454" y="7007"/>
                    <a:pt x="3345454" y="9536"/>
                  </a:cubicBezTo>
                  <a:lnTo>
                    <a:pt x="3345454" y="2490008"/>
                  </a:lnTo>
                  <a:cubicBezTo>
                    <a:pt x="3345454" y="2492537"/>
                    <a:pt x="3344449" y="2494963"/>
                    <a:pt x="3342660" y="2496751"/>
                  </a:cubicBezTo>
                  <a:cubicBezTo>
                    <a:pt x="3340872" y="2498539"/>
                    <a:pt x="3338447" y="2499544"/>
                    <a:pt x="3335917" y="2499544"/>
                  </a:cubicBezTo>
                  <a:lnTo>
                    <a:pt x="9536" y="2499544"/>
                  </a:lnTo>
                  <a:cubicBezTo>
                    <a:pt x="7007" y="2499544"/>
                    <a:pt x="4581" y="2498539"/>
                    <a:pt x="2793" y="2496751"/>
                  </a:cubicBezTo>
                  <a:cubicBezTo>
                    <a:pt x="1005" y="2494963"/>
                    <a:pt x="0" y="2492537"/>
                    <a:pt x="0" y="2490008"/>
                  </a:cubicBezTo>
                  <a:lnTo>
                    <a:pt x="0" y="9536"/>
                  </a:lnTo>
                  <a:cubicBezTo>
                    <a:pt x="0" y="7007"/>
                    <a:pt x="1005" y="4581"/>
                    <a:pt x="2793" y="2793"/>
                  </a:cubicBezTo>
                  <a:cubicBezTo>
                    <a:pt x="4581" y="1005"/>
                    <a:pt x="7007" y="0"/>
                    <a:pt x="9536" y="0"/>
                  </a:cubicBezTo>
                  <a:close/>
                </a:path>
              </a:pathLst>
            </a:custGeom>
            <a:solidFill>
              <a:srgbClr val="FFFFFF"/>
            </a:solidFill>
            <a:ln w="19050" cap="sq">
              <a:solidFill>
                <a:srgbClr val="084C6E"/>
              </a:solidFill>
              <a:prstDash val="solid"/>
              <a:miter/>
            </a:ln>
          </p:spPr>
          <p:txBody>
            <a:bodyPr/>
            <a:lstStyle/>
            <a:p>
              <a:endParaRPr lang="en-US"/>
            </a:p>
          </p:txBody>
        </p:sp>
        <p:sp>
          <p:nvSpPr>
            <p:cNvPr id="6" name="TextBox 6"/>
            <p:cNvSpPr txBox="1"/>
            <p:nvPr/>
          </p:nvSpPr>
          <p:spPr>
            <a:xfrm>
              <a:off x="0" y="-28575"/>
              <a:ext cx="3345454" cy="2528119"/>
            </a:xfrm>
            <a:prstGeom prst="rect">
              <a:avLst/>
            </a:prstGeom>
          </p:spPr>
          <p:txBody>
            <a:bodyPr lIns="50800" tIns="50800" rIns="50800" bIns="50800" rtlCol="0" anchor="ctr"/>
            <a:lstStyle/>
            <a:p>
              <a:pPr algn="ctr">
                <a:lnSpc>
                  <a:spcPts val="2590"/>
                </a:lnSpc>
              </a:pPr>
              <a:endParaRPr/>
            </a:p>
          </p:txBody>
        </p:sp>
      </p:grpSp>
      <p:grpSp>
        <p:nvGrpSpPr>
          <p:cNvPr id="7" name="Group 7"/>
          <p:cNvGrpSpPr/>
          <p:nvPr/>
        </p:nvGrpSpPr>
        <p:grpSpPr>
          <a:xfrm>
            <a:off x="4761343" y="3336158"/>
            <a:ext cx="4744141" cy="4744141"/>
            <a:chOff x="0" y="0"/>
            <a:chExt cx="6350000" cy="6350000"/>
          </a:xfrm>
        </p:grpSpPr>
        <p:sp>
          <p:nvSpPr>
            <p:cNvPr id="8" name="Freeform 8"/>
            <p:cNvSpPr/>
            <p:nvPr/>
          </p:nvSpPr>
          <p:spPr>
            <a:xfrm>
              <a:off x="0" y="0"/>
              <a:ext cx="6350000" cy="6351270"/>
            </a:xfrm>
            <a:custGeom>
              <a:avLst/>
              <a:gdLst/>
              <a:ahLst/>
              <a:cxnLst/>
              <a:rect l="l" t="t" r="r" b="b"/>
              <a:pathLst>
                <a:path w="6350000" h="6351270">
                  <a:moveTo>
                    <a:pt x="0" y="5955030"/>
                  </a:moveTo>
                  <a:lnTo>
                    <a:pt x="0" y="394970"/>
                  </a:lnTo>
                  <a:cubicBezTo>
                    <a:pt x="0" y="176530"/>
                    <a:pt x="176530" y="0"/>
                    <a:pt x="394970" y="0"/>
                  </a:cubicBezTo>
                  <a:lnTo>
                    <a:pt x="5956300" y="0"/>
                  </a:lnTo>
                  <a:cubicBezTo>
                    <a:pt x="6173470" y="0"/>
                    <a:pt x="6350000" y="176530"/>
                    <a:pt x="6350000" y="394970"/>
                  </a:cubicBezTo>
                  <a:lnTo>
                    <a:pt x="6350000" y="5956300"/>
                  </a:lnTo>
                  <a:cubicBezTo>
                    <a:pt x="6350000" y="6174740"/>
                    <a:pt x="6173470" y="6351270"/>
                    <a:pt x="5955030" y="6351270"/>
                  </a:cubicBezTo>
                  <a:lnTo>
                    <a:pt x="394970" y="6351270"/>
                  </a:lnTo>
                  <a:cubicBezTo>
                    <a:pt x="176530" y="6350000"/>
                    <a:pt x="0" y="6173470"/>
                    <a:pt x="0" y="5955030"/>
                  </a:cubicBezTo>
                  <a:close/>
                </a:path>
              </a:pathLst>
            </a:custGeom>
            <a:blipFill>
              <a:blip r:embed="rId5"/>
              <a:stretch>
                <a:fillRect t="-16653" b="-16653"/>
              </a:stretch>
            </a:blipFill>
          </p:spPr>
          <p:txBody>
            <a:bodyPr/>
            <a:lstStyle/>
            <a:p>
              <a:endParaRPr lang="en-US"/>
            </a:p>
          </p:txBody>
        </p:sp>
      </p:grpSp>
      <p:sp>
        <p:nvSpPr>
          <p:cNvPr id="9" name="Freeform 9"/>
          <p:cNvSpPr/>
          <p:nvPr/>
        </p:nvSpPr>
        <p:spPr>
          <a:xfrm flipH="1">
            <a:off x="-344651" y="6462760"/>
            <a:ext cx="3807081" cy="7614163"/>
          </a:xfrm>
          <a:custGeom>
            <a:avLst/>
            <a:gdLst/>
            <a:ahLst/>
            <a:cxnLst/>
            <a:rect l="l" t="t" r="r" b="b"/>
            <a:pathLst>
              <a:path w="3807081" h="7614163">
                <a:moveTo>
                  <a:pt x="3807081" y="0"/>
                </a:moveTo>
                <a:lnTo>
                  <a:pt x="0" y="0"/>
                </a:lnTo>
                <a:lnTo>
                  <a:pt x="0" y="7614163"/>
                </a:lnTo>
                <a:lnTo>
                  <a:pt x="3807081" y="7614163"/>
                </a:lnTo>
                <a:lnTo>
                  <a:pt x="3807081"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pSp>
        <p:nvGrpSpPr>
          <p:cNvPr id="10" name="Group 10"/>
          <p:cNvGrpSpPr/>
          <p:nvPr/>
        </p:nvGrpSpPr>
        <p:grpSpPr>
          <a:xfrm>
            <a:off x="8380543" y="3530469"/>
            <a:ext cx="1235143" cy="1053130"/>
            <a:chOff x="0" y="0"/>
            <a:chExt cx="819223" cy="698500"/>
          </a:xfrm>
        </p:grpSpPr>
        <p:sp>
          <p:nvSpPr>
            <p:cNvPr id="11" name="Freeform 11"/>
            <p:cNvSpPr/>
            <p:nvPr/>
          </p:nvSpPr>
          <p:spPr>
            <a:xfrm>
              <a:off x="0" y="0"/>
              <a:ext cx="819223" cy="698500"/>
            </a:xfrm>
            <a:custGeom>
              <a:avLst/>
              <a:gdLst/>
              <a:ahLst/>
              <a:cxnLst/>
              <a:rect l="l" t="t" r="r" b="b"/>
              <a:pathLst>
                <a:path w="819223" h="698500">
                  <a:moveTo>
                    <a:pt x="819223" y="349250"/>
                  </a:moveTo>
                  <a:lnTo>
                    <a:pt x="616023" y="698500"/>
                  </a:lnTo>
                  <a:lnTo>
                    <a:pt x="203200" y="698500"/>
                  </a:lnTo>
                  <a:lnTo>
                    <a:pt x="0" y="349250"/>
                  </a:lnTo>
                  <a:lnTo>
                    <a:pt x="203200" y="0"/>
                  </a:lnTo>
                  <a:lnTo>
                    <a:pt x="616023" y="0"/>
                  </a:lnTo>
                  <a:lnTo>
                    <a:pt x="819223" y="349250"/>
                  </a:lnTo>
                  <a:close/>
                </a:path>
              </a:pathLst>
            </a:custGeom>
            <a:gradFill rotWithShape="1">
              <a:gsLst>
                <a:gs pos="0">
                  <a:srgbClr val="00569E">
                    <a:alpha val="100000"/>
                  </a:srgbClr>
                </a:gs>
                <a:gs pos="100000">
                  <a:srgbClr val="00B5F8">
                    <a:alpha val="100000"/>
                  </a:srgbClr>
                </a:gs>
              </a:gsLst>
              <a:path path="circle">
                <a:fillToRect r="100000" b="100000"/>
              </a:path>
              <a:tileRect l="-100000" t="-100000"/>
            </a:gradFill>
            <a:ln cap="sq">
              <a:noFill/>
              <a:prstDash val="solid"/>
              <a:miter/>
            </a:ln>
          </p:spPr>
          <p:txBody>
            <a:bodyPr/>
            <a:lstStyle/>
            <a:p>
              <a:endParaRPr lang="en-US"/>
            </a:p>
          </p:txBody>
        </p:sp>
        <p:sp>
          <p:nvSpPr>
            <p:cNvPr id="12" name="TextBox 12"/>
            <p:cNvSpPr txBox="1"/>
            <p:nvPr/>
          </p:nvSpPr>
          <p:spPr>
            <a:xfrm>
              <a:off x="114300" y="-19050"/>
              <a:ext cx="590623" cy="717550"/>
            </a:xfrm>
            <a:prstGeom prst="rect">
              <a:avLst/>
            </a:prstGeom>
          </p:spPr>
          <p:txBody>
            <a:bodyPr lIns="50800" tIns="50800" rIns="50800" bIns="50800" rtlCol="0" anchor="ctr"/>
            <a:lstStyle/>
            <a:p>
              <a:pPr algn="ctr">
                <a:lnSpc>
                  <a:spcPts val="2859"/>
                </a:lnSpc>
              </a:pPr>
              <a:endParaRPr/>
            </a:p>
          </p:txBody>
        </p:sp>
      </p:grpSp>
      <p:grpSp>
        <p:nvGrpSpPr>
          <p:cNvPr id="13" name="Group 13"/>
          <p:cNvGrpSpPr/>
          <p:nvPr/>
        </p:nvGrpSpPr>
        <p:grpSpPr>
          <a:xfrm>
            <a:off x="8404290" y="5118654"/>
            <a:ext cx="1235143" cy="1033191"/>
            <a:chOff x="0" y="0"/>
            <a:chExt cx="819223" cy="685276"/>
          </a:xfrm>
        </p:grpSpPr>
        <p:sp>
          <p:nvSpPr>
            <p:cNvPr id="14" name="Freeform 14"/>
            <p:cNvSpPr/>
            <p:nvPr/>
          </p:nvSpPr>
          <p:spPr>
            <a:xfrm>
              <a:off x="0" y="0"/>
              <a:ext cx="819223" cy="685276"/>
            </a:xfrm>
            <a:custGeom>
              <a:avLst/>
              <a:gdLst/>
              <a:ahLst/>
              <a:cxnLst/>
              <a:rect l="l" t="t" r="r" b="b"/>
              <a:pathLst>
                <a:path w="819223" h="685276">
                  <a:moveTo>
                    <a:pt x="819223" y="342638"/>
                  </a:moveTo>
                  <a:lnTo>
                    <a:pt x="616023" y="685276"/>
                  </a:lnTo>
                  <a:lnTo>
                    <a:pt x="203200" y="685276"/>
                  </a:lnTo>
                  <a:lnTo>
                    <a:pt x="0" y="342638"/>
                  </a:lnTo>
                  <a:lnTo>
                    <a:pt x="203200" y="0"/>
                  </a:lnTo>
                  <a:lnTo>
                    <a:pt x="616023" y="0"/>
                  </a:lnTo>
                  <a:lnTo>
                    <a:pt x="819223" y="342638"/>
                  </a:lnTo>
                  <a:close/>
                </a:path>
              </a:pathLst>
            </a:custGeom>
            <a:gradFill rotWithShape="1">
              <a:gsLst>
                <a:gs pos="0">
                  <a:srgbClr val="00569E">
                    <a:alpha val="100000"/>
                  </a:srgbClr>
                </a:gs>
                <a:gs pos="100000">
                  <a:srgbClr val="00B5F8">
                    <a:alpha val="100000"/>
                  </a:srgbClr>
                </a:gs>
              </a:gsLst>
              <a:path path="circle">
                <a:fillToRect r="100000" b="100000"/>
              </a:path>
              <a:tileRect l="-100000" t="-100000"/>
            </a:gradFill>
            <a:ln cap="sq">
              <a:noFill/>
              <a:prstDash val="solid"/>
              <a:miter/>
            </a:ln>
          </p:spPr>
          <p:txBody>
            <a:bodyPr/>
            <a:lstStyle/>
            <a:p>
              <a:endParaRPr lang="en-US"/>
            </a:p>
          </p:txBody>
        </p:sp>
        <p:sp>
          <p:nvSpPr>
            <p:cNvPr id="15" name="TextBox 15"/>
            <p:cNvSpPr txBox="1"/>
            <p:nvPr/>
          </p:nvSpPr>
          <p:spPr>
            <a:xfrm>
              <a:off x="114300" y="-19050"/>
              <a:ext cx="590623" cy="704326"/>
            </a:xfrm>
            <a:prstGeom prst="rect">
              <a:avLst/>
            </a:prstGeom>
          </p:spPr>
          <p:txBody>
            <a:bodyPr lIns="50800" tIns="50800" rIns="50800" bIns="50800" rtlCol="0" anchor="ctr"/>
            <a:lstStyle/>
            <a:p>
              <a:pPr algn="ctr">
                <a:lnSpc>
                  <a:spcPts val="2859"/>
                </a:lnSpc>
              </a:pPr>
              <a:endParaRPr/>
            </a:p>
          </p:txBody>
        </p:sp>
      </p:grpSp>
      <p:grpSp>
        <p:nvGrpSpPr>
          <p:cNvPr id="16" name="Group 16"/>
          <p:cNvGrpSpPr/>
          <p:nvPr/>
        </p:nvGrpSpPr>
        <p:grpSpPr>
          <a:xfrm>
            <a:off x="8404290" y="7027169"/>
            <a:ext cx="1235143" cy="1053130"/>
            <a:chOff x="0" y="0"/>
            <a:chExt cx="819223" cy="698500"/>
          </a:xfrm>
        </p:grpSpPr>
        <p:sp>
          <p:nvSpPr>
            <p:cNvPr id="17" name="Freeform 17"/>
            <p:cNvSpPr/>
            <p:nvPr/>
          </p:nvSpPr>
          <p:spPr>
            <a:xfrm>
              <a:off x="0" y="0"/>
              <a:ext cx="819223" cy="698500"/>
            </a:xfrm>
            <a:custGeom>
              <a:avLst/>
              <a:gdLst/>
              <a:ahLst/>
              <a:cxnLst/>
              <a:rect l="l" t="t" r="r" b="b"/>
              <a:pathLst>
                <a:path w="819223" h="698500">
                  <a:moveTo>
                    <a:pt x="819223" y="349250"/>
                  </a:moveTo>
                  <a:lnTo>
                    <a:pt x="616023" y="698500"/>
                  </a:lnTo>
                  <a:lnTo>
                    <a:pt x="203200" y="698500"/>
                  </a:lnTo>
                  <a:lnTo>
                    <a:pt x="0" y="349250"/>
                  </a:lnTo>
                  <a:lnTo>
                    <a:pt x="203200" y="0"/>
                  </a:lnTo>
                  <a:lnTo>
                    <a:pt x="616023" y="0"/>
                  </a:lnTo>
                  <a:lnTo>
                    <a:pt x="819223" y="349250"/>
                  </a:lnTo>
                  <a:close/>
                </a:path>
              </a:pathLst>
            </a:custGeom>
            <a:gradFill rotWithShape="1">
              <a:gsLst>
                <a:gs pos="0">
                  <a:srgbClr val="00569E">
                    <a:alpha val="100000"/>
                  </a:srgbClr>
                </a:gs>
                <a:gs pos="100000">
                  <a:srgbClr val="00B5F8">
                    <a:alpha val="100000"/>
                  </a:srgbClr>
                </a:gs>
              </a:gsLst>
              <a:path path="circle">
                <a:fillToRect r="100000" b="100000"/>
              </a:path>
              <a:tileRect l="-100000" t="-100000"/>
            </a:gradFill>
            <a:ln cap="sq">
              <a:noFill/>
              <a:prstDash val="solid"/>
              <a:miter/>
            </a:ln>
          </p:spPr>
          <p:txBody>
            <a:bodyPr/>
            <a:lstStyle/>
            <a:p>
              <a:endParaRPr lang="en-US"/>
            </a:p>
          </p:txBody>
        </p:sp>
        <p:sp>
          <p:nvSpPr>
            <p:cNvPr id="18" name="TextBox 18"/>
            <p:cNvSpPr txBox="1"/>
            <p:nvPr/>
          </p:nvSpPr>
          <p:spPr>
            <a:xfrm>
              <a:off x="114300" y="-19050"/>
              <a:ext cx="590623" cy="717550"/>
            </a:xfrm>
            <a:prstGeom prst="rect">
              <a:avLst/>
            </a:prstGeom>
          </p:spPr>
          <p:txBody>
            <a:bodyPr lIns="50800" tIns="50800" rIns="50800" bIns="50800" rtlCol="0" anchor="ctr"/>
            <a:lstStyle/>
            <a:p>
              <a:pPr algn="ctr">
                <a:lnSpc>
                  <a:spcPts val="2859"/>
                </a:lnSpc>
              </a:pPr>
              <a:endParaRPr/>
            </a:p>
          </p:txBody>
        </p:sp>
      </p:grpSp>
      <p:sp>
        <p:nvSpPr>
          <p:cNvPr id="19" name="TextBox 19"/>
          <p:cNvSpPr txBox="1"/>
          <p:nvPr/>
        </p:nvSpPr>
        <p:spPr>
          <a:xfrm>
            <a:off x="4438436" y="2242222"/>
            <a:ext cx="9411129" cy="693420"/>
          </a:xfrm>
          <a:prstGeom prst="rect">
            <a:avLst/>
          </a:prstGeom>
        </p:spPr>
        <p:txBody>
          <a:bodyPr lIns="0" tIns="0" rIns="0" bIns="0" rtlCol="0" anchor="t">
            <a:spAutoFit/>
          </a:bodyPr>
          <a:lstStyle/>
          <a:p>
            <a:pPr marL="0" lvl="0" indent="0" algn="ctr">
              <a:lnSpc>
                <a:spcPts val="5481"/>
              </a:lnSpc>
              <a:spcBef>
                <a:spcPct val="0"/>
              </a:spcBef>
            </a:pPr>
            <a:r>
              <a:rPr lang="en-US" sz="4567">
                <a:solidFill>
                  <a:srgbClr val="00569E"/>
                </a:solidFill>
                <a:latin typeface="Now Bold"/>
              </a:rPr>
              <a:t>TOPICS</a:t>
            </a:r>
          </a:p>
        </p:txBody>
      </p:sp>
      <p:sp>
        <p:nvSpPr>
          <p:cNvPr id="20" name="TextBox 20"/>
          <p:cNvSpPr txBox="1"/>
          <p:nvPr/>
        </p:nvSpPr>
        <p:spPr>
          <a:xfrm>
            <a:off x="8466451" y="3730527"/>
            <a:ext cx="1039034" cy="653014"/>
          </a:xfrm>
          <a:prstGeom prst="rect">
            <a:avLst/>
          </a:prstGeom>
        </p:spPr>
        <p:txBody>
          <a:bodyPr lIns="0" tIns="0" rIns="0" bIns="0" rtlCol="0" anchor="t">
            <a:spAutoFit/>
          </a:bodyPr>
          <a:lstStyle/>
          <a:p>
            <a:pPr marL="0" lvl="0" indent="0" algn="ctr">
              <a:lnSpc>
                <a:spcPts val="5194"/>
              </a:lnSpc>
              <a:spcBef>
                <a:spcPct val="0"/>
              </a:spcBef>
            </a:pPr>
            <a:r>
              <a:rPr lang="en-US" sz="4328">
                <a:solidFill>
                  <a:srgbClr val="FFFFFF"/>
                </a:solidFill>
                <a:latin typeface="Canva Sans Bold"/>
              </a:rPr>
              <a:t>01</a:t>
            </a:r>
          </a:p>
        </p:txBody>
      </p:sp>
      <p:sp>
        <p:nvSpPr>
          <p:cNvPr id="21" name="TextBox 21"/>
          <p:cNvSpPr txBox="1"/>
          <p:nvPr/>
        </p:nvSpPr>
        <p:spPr>
          <a:xfrm>
            <a:off x="9505484" y="3789299"/>
            <a:ext cx="4277930" cy="372678"/>
          </a:xfrm>
          <a:prstGeom prst="rect">
            <a:avLst/>
          </a:prstGeom>
        </p:spPr>
        <p:txBody>
          <a:bodyPr lIns="0" tIns="0" rIns="0" bIns="0" rtlCol="0" anchor="t">
            <a:spAutoFit/>
          </a:bodyPr>
          <a:lstStyle/>
          <a:p>
            <a:pPr marL="475553" lvl="1" indent="-237776" algn="l">
              <a:lnSpc>
                <a:spcPts val="3083"/>
              </a:lnSpc>
              <a:buFont typeface="Arial"/>
              <a:buChar char="•"/>
            </a:pPr>
            <a:r>
              <a:rPr lang="en-US" sz="2202" spc="-55">
                <a:solidFill>
                  <a:srgbClr val="084C6E"/>
                </a:solidFill>
                <a:latin typeface="Canva Sans"/>
              </a:rPr>
              <a:t>Data Management Issues.</a:t>
            </a:r>
          </a:p>
        </p:txBody>
      </p:sp>
      <p:sp>
        <p:nvSpPr>
          <p:cNvPr id="22" name="TextBox 22"/>
          <p:cNvSpPr txBox="1"/>
          <p:nvPr/>
        </p:nvSpPr>
        <p:spPr>
          <a:xfrm>
            <a:off x="8502345" y="5308743"/>
            <a:ext cx="1039034" cy="653014"/>
          </a:xfrm>
          <a:prstGeom prst="rect">
            <a:avLst/>
          </a:prstGeom>
        </p:spPr>
        <p:txBody>
          <a:bodyPr lIns="0" tIns="0" rIns="0" bIns="0" rtlCol="0" anchor="t">
            <a:spAutoFit/>
          </a:bodyPr>
          <a:lstStyle/>
          <a:p>
            <a:pPr marL="0" lvl="0" indent="0" algn="ctr">
              <a:lnSpc>
                <a:spcPts val="5194"/>
              </a:lnSpc>
              <a:spcBef>
                <a:spcPct val="0"/>
              </a:spcBef>
            </a:pPr>
            <a:r>
              <a:rPr lang="en-US" sz="4328">
                <a:solidFill>
                  <a:srgbClr val="FFFFFF"/>
                </a:solidFill>
                <a:latin typeface="Canva Sans Bold"/>
              </a:rPr>
              <a:t>02</a:t>
            </a:r>
          </a:p>
        </p:txBody>
      </p:sp>
      <p:sp>
        <p:nvSpPr>
          <p:cNvPr id="23" name="TextBox 23"/>
          <p:cNvSpPr txBox="1"/>
          <p:nvPr/>
        </p:nvSpPr>
        <p:spPr>
          <a:xfrm>
            <a:off x="8490198" y="7227227"/>
            <a:ext cx="1039034" cy="653014"/>
          </a:xfrm>
          <a:prstGeom prst="rect">
            <a:avLst/>
          </a:prstGeom>
        </p:spPr>
        <p:txBody>
          <a:bodyPr lIns="0" tIns="0" rIns="0" bIns="0" rtlCol="0" anchor="t">
            <a:spAutoFit/>
          </a:bodyPr>
          <a:lstStyle/>
          <a:p>
            <a:pPr marL="0" lvl="0" indent="0" algn="ctr">
              <a:lnSpc>
                <a:spcPts val="5194"/>
              </a:lnSpc>
              <a:spcBef>
                <a:spcPct val="0"/>
              </a:spcBef>
            </a:pPr>
            <a:r>
              <a:rPr lang="en-US" sz="4328">
                <a:solidFill>
                  <a:srgbClr val="FFFFFF"/>
                </a:solidFill>
                <a:latin typeface="Canva Sans Bold"/>
              </a:rPr>
              <a:t>03</a:t>
            </a:r>
          </a:p>
        </p:txBody>
      </p:sp>
      <p:sp>
        <p:nvSpPr>
          <p:cNvPr id="24" name="TextBox 24"/>
          <p:cNvSpPr txBox="1"/>
          <p:nvPr/>
        </p:nvSpPr>
        <p:spPr>
          <a:xfrm>
            <a:off x="9639433" y="5198554"/>
            <a:ext cx="4277930" cy="763203"/>
          </a:xfrm>
          <a:prstGeom prst="rect">
            <a:avLst/>
          </a:prstGeom>
        </p:spPr>
        <p:txBody>
          <a:bodyPr lIns="0" tIns="0" rIns="0" bIns="0" rtlCol="0" anchor="t">
            <a:spAutoFit/>
          </a:bodyPr>
          <a:lstStyle/>
          <a:p>
            <a:pPr marL="475553" lvl="1" indent="-237776" algn="l">
              <a:lnSpc>
                <a:spcPts val="3083"/>
              </a:lnSpc>
              <a:buFont typeface="Arial"/>
              <a:buChar char="•"/>
            </a:pPr>
            <a:r>
              <a:rPr lang="en-US" sz="2202" spc="-55">
                <a:solidFill>
                  <a:srgbClr val="084C6E"/>
                </a:solidFill>
                <a:latin typeface="Canva Sans"/>
              </a:rPr>
              <a:t>Control Compliance and Data Compliance</a:t>
            </a:r>
          </a:p>
        </p:txBody>
      </p:sp>
      <p:sp>
        <p:nvSpPr>
          <p:cNvPr id="25" name="TextBox 25"/>
          <p:cNvSpPr txBox="1"/>
          <p:nvPr/>
        </p:nvSpPr>
        <p:spPr>
          <a:xfrm>
            <a:off x="9571634" y="6934068"/>
            <a:ext cx="4277930" cy="763203"/>
          </a:xfrm>
          <a:prstGeom prst="rect">
            <a:avLst/>
          </a:prstGeom>
        </p:spPr>
        <p:txBody>
          <a:bodyPr lIns="0" tIns="0" rIns="0" bIns="0" rtlCol="0" anchor="t">
            <a:spAutoFit/>
          </a:bodyPr>
          <a:lstStyle/>
          <a:p>
            <a:pPr marL="475553" lvl="1" indent="-237776" algn="l">
              <a:lnSpc>
                <a:spcPts val="3083"/>
              </a:lnSpc>
              <a:buFont typeface="Arial"/>
              <a:buChar char="•"/>
            </a:pPr>
            <a:r>
              <a:rPr lang="en-US" sz="2202" spc="-55">
                <a:solidFill>
                  <a:srgbClr val="084C6E"/>
                </a:solidFill>
                <a:latin typeface="Canva Sans"/>
              </a:rPr>
              <a:t>Success Factor for Data Governance</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84C6E"/>
        </a:solidFill>
        <a:effectLst/>
      </p:bgPr>
    </p:bg>
    <p:spTree>
      <p:nvGrpSpPr>
        <p:cNvPr id="1" name=""/>
        <p:cNvGrpSpPr/>
        <p:nvPr/>
      </p:nvGrpSpPr>
      <p:grpSpPr>
        <a:xfrm>
          <a:off x="0" y="0"/>
          <a:ext cx="0" cy="0"/>
          <a:chOff x="0" y="0"/>
          <a:chExt cx="0" cy="0"/>
        </a:xfrm>
      </p:grpSpPr>
      <p:sp>
        <p:nvSpPr>
          <p:cNvPr id="2" name="Freeform 2"/>
          <p:cNvSpPr/>
          <p:nvPr/>
        </p:nvSpPr>
        <p:spPr>
          <a:xfrm rot="1313163">
            <a:off x="-4261137" y="6573910"/>
            <a:ext cx="9085628" cy="5368780"/>
          </a:xfrm>
          <a:custGeom>
            <a:avLst/>
            <a:gdLst/>
            <a:ahLst/>
            <a:cxnLst/>
            <a:rect l="l" t="t" r="r" b="b"/>
            <a:pathLst>
              <a:path w="9085628" h="5368780">
                <a:moveTo>
                  <a:pt x="0" y="0"/>
                </a:moveTo>
                <a:lnTo>
                  <a:pt x="9085628" y="0"/>
                </a:lnTo>
                <a:lnTo>
                  <a:pt x="9085628" y="5368780"/>
                </a:lnTo>
                <a:lnTo>
                  <a:pt x="0" y="536878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2267961" y="8412696"/>
            <a:ext cx="4319810" cy="426581"/>
          </a:xfrm>
          <a:custGeom>
            <a:avLst/>
            <a:gdLst/>
            <a:ahLst/>
            <a:cxnLst/>
            <a:rect l="l" t="t" r="r" b="b"/>
            <a:pathLst>
              <a:path w="4319810" h="426581">
                <a:moveTo>
                  <a:pt x="0" y="0"/>
                </a:moveTo>
                <a:lnTo>
                  <a:pt x="4319809" y="0"/>
                </a:lnTo>
                <a:lnTo>
                  <a:pt x="4319809" y="426581"/>
                </a:lnTo>
                <a:lnTo>
                  <a:pt x="0" y="426581"/>
                </a:lnTo>
                <a:lnTo>
                  <a:pt x="0" y="0"/>
                </a:lnTo>
                <a:close/>
              </a:path>
            </a:pathLst>
          </a:custGeom>
          <a:blipFill>
            <a:blip r:embed="rId4"/>
            <a:stretch>
              <a:fillRect t="-99999"/>
            </a:stretch>
          </a:blipFill>
        </p:spPr>
        <p:txBody>
          <a:bodyPr/>
          <a:lstStyle/>
          <a:p>
            <a:endParaRPr lang="en-US"/>
          </a:p>
        </p:txBody>
      </p:sp>
      <p:sp>
        <p:nvSpPr>
          <p:cNvPr id="4" name="Freeform 4"/>
          <p:cNvSpPr/>
          <p:nvPr/>
        </p:nvSpPr>
        <p:spPr>
          <a:xfrm>
            <a:off x="6984095" y="8412696"/>
            <a:ext cx="4319810" cy="426581"/>
          </a:xfrm>
          <a:custGeom>
            <a:avLst/>
            <a:gdLst/>
            <a:ahLst/>
            <a:cxnLst/>
            <a:rect l="l" t="t" r="r" b="b"/>
            <a:pathLst>
              <a:path w="4319810" h="426581">
                <a:moveTo>
                  <a:pt x="0" y="0"/>
                </a:moveTo>
                <a:lnTo>
                  <a:pt x="4319810" y="0"/>
                </a:lnTo>
                <a:lnTo>
                  <a:pt x="4319810" y="426581"/>
                </a:lnTo>
                <a:lnTo>
                  <a:pt x="0" y="426581"/>
                </a:lnTo>
                <a:lnTo>
                  <a:pt x="0" y="0"/>
                </a:lnTo>
                <a:close/>
              </a:path>
            </a:pathLst>
          </a:custGeom>
          <a:blipFill>
            <a:blip r:embed="rId4"/>
            <a:stretch>
              <a:fillRect t="-99999"/>
            </a:stretch>
          </a:blipFill>
        </p:spPr>
        <p:txBody>
          <a:bodyPr/>
          <a:lstStyle/>
          <a:p>
            <a:endParaRPr lang="en-US"/>
          </a:p>
        </p:txBody>
      </p:sp>
      <p:sp>
        <p:nvSpPr>
          <p:cNvPr id="5" name="Freeform 5"/>
          <p:cNvSpPr/>
          <p:nvPr/>
        </p:nvSpPr>
        <p:spPr>
          <a:xfrm>
            <a:off x="11703955" y="8412696"/>
            <a:ext cx="4319810" cy="426581"/>
          </a:xfrm>
          <a:custGeom>
            <a:avLst/>
            <a:gdLst/>
            <a:ahLst/>
            <a:cxnLst/>
            <a:rect l="l" t="t" r="r" b="b"/>
            <a:pathLst>
              <a:path w="4319810" h="426581">
                <a:moveTo>
                  <a:pt x="0" y="0"/>
                </a:moveTo>
                <a:lnTo>
                  <a:pt x="4319809" y="0"/>
                </a:lnTo>
                <a:lnTo>
                  <a:pt x="4319809" y="426581"/>
                </a:lnTo>
                <a:lnTo>
                  <a:pt x="0" y="426581"/>
                </a:lnTo>
                <a:lnTo>
                  <a:pt x="0" y="0"/>
                </a:lnTo>
                <a:close/>
              </a:path>
            </a:pathLst>
          </a:custGeom>
          <a:blipFill>
            <a:blip r:embed="rId4"/>
            <a:stretch>
              <a:fillRect t="-99999"/>
            </a:stretch>
          </a:blipFill>
        </p:spPr>
        <p:txBody>
          <a:bodyPr/>
          <a:lstStyle/>
          <a:p>
            <a:endParaRPr lang="en-US"/>
          </a:p>
        </p:txBody>
      </p:sp>
      <p:grpSp>
        <p:nvGrpSpPr>
          <p:cNvPr id="6" name="Group 6"/>
          <p:cNvGrpSpPr/>
          <p:nvPr/>
        </p:nvGrpSpPr>
        <p:grpSpPr>
          <a:xfrm>
            <a:off x="2290722" y="4206681"/>
            <a:ext cx="4297048" cy="4206015"/>
            <a:chOff x="0" y="0"/>
            <a:chExt cx="1131733" cy="1107757"/>
          </a:xfrm>
        </p:grpSpPr>
        <p:sp>
          <p:nvSpPr>
            <p:cNvPr id="7" name="Freeform 7"/>
            <p:cNvSpPr/>
            <p:nvPr/>
          </p:nvSpPr>
          <p:spPr>
            <a:xfrm>
              <a:off x="0" y="0"/>
              <a:ext cx="1131733" cy="1107757"/>
            </a:xfrm>
            <a:custGeom>
              <a:avLst/>
              <a:gdLst/>
              <a:ahLst/>
              <a:cxnLst/>
              <a:rect l="l" t="t" r="r" b="b"/>
              <a:pathLst>
                <a:path w="1131733" h="1107757">
                  <a:moveTo>
                    <a:pt x="0" y="0"/>
                  </a:moveTo>
                  <a:lnTo>
                    <a:pt x="1131733" y="0"/>
                  </a:lnTo>
                  <a:lnTo>
                    <a:pt x="1131733" y="1107757"/>
                  </a:lnTo>
                  <a:lnTo>
                    <a:pt x="0" y="1107757"/>
                  </a:lnTo>
                  <a:close/>
                </a:path>
              </a:pathLst>
            </a:custGeom>
            <a:solidFill>
              <a:srgbClr val="CFF4FF"/>
            </a:solidFill>
            <a:ln w="19050" cap="sq">
              <a:solidFill>
                <a:srgbClr val="FFFFFF"/>
              </a:solidFill>
              <a:prstDash val="solid"/>
              <a:miter/>
            </a:ln>
          </p:spPr>
          <p:txBody>
            <a:bodyPr/>
            <a:lstStyle/>
            <a:p>
              <a:endParaRPr lang="en-US"/>
            </a:p>
          </p:txBody>
        </p:sp>
        <p:sp>
          <p:nvSpPr>
            <p:cNvPr id="8" name="TextBox 8"/>
            <p:cNvSpPr txBox="1"/>
            <p:nvPr/>
          </p:nvSpPr>
          <p:spPr>
            <a:xfrm>
              <a:off x="0" y="-38100"/>
              <a:ext cx="1131733" cy="1145857"/>
            </a:xfrm>
            <a:prstGeom prst="rect">
              <a:avLst/>
            </a:prstGeom>
          </p:spPr>
          <p:txBody>
            <a:bodyPr lIns="50800" tIns="50800" rIns="50800" bIns="50800" rtlCol="0" anchor="ctr"/>
            <a:lstStyle/>
            <a:p>
              <a:pPr algn="ctr">
                <a:lnSpc>
                  <a:spcPts val="2605"/>
                </a:lnSpc>
              </a:pPr>
              <a:endParaRPr/>
            </a:p>
          </p:txBody>
        </p:sp>
      </p:grpSp>
      <p:grpSp>
        <p:nvGrpSpPr>
          <p:cNvPr id="9" name="Group 9"/>
          <p:cNvGrpSpPr/>
          <p:nvPr/>
        </p:nvGrpSpPr>
        <p:grpSpPr>
          <a:xfrm>
            <a:off x="6993607" y="4206681"/>
            <a:ext cx="4297048" cy="4206015"/>
            <a:chOff x="0" y="0"/>
            <a:chExt cx="1131733" cy="1107757"/>
          </a:xfrm>
        </p:grpSpPr>
        <p:sp>
          <p:nvSpPr>
            <p:cNvPr id="10" name="Freeform 10"/>
            <p:cNvSpPr/>
            <p:nvPr/>
          </p:nvSpPr>
          <p:spPr>
            <a:xfrm>
              <a:off x="0" y="0"/>
              <a:ext cx="1131733" cy="1107757"/>
            </a:xfrm>
            <a:custGeom>
              <a:avLst/>
              <a:gdLst/>
              <a:ahLst/>
              <a:cxnLst/>
              <a:rect l="l" t="t" r="r" b="b"/>
              <a:pathLst>
                <a:path w="1131733" h="1107757">
                  <a:moveTo>
                    <a:pt x="0" y="0"/>
                  </a:moveTo>
                  <a:lnTo>
                    <a:pt x="1131733" y="0"/>
                  </a:lnTo>
                  <a:lnTo>
                    <a:pt x="1131733" y="1107757"/>
                  </a:lnTo>
                  <a:lnTo>
                    <a:pt x="0" y="1107757"/>
                  </a:lnTo>
                  <a:close/>
                </a:path>
              </a:pathLst>
            </a:custGeom>
            <a:solidFill>
              <a:srgbClr val="CFF4FF"/>
            </a:solidFill>
            <a:ln w="19050" cap="sq">
              <a:solidFill>
                <a:srgbClr val="FFFFFF"/>
              </a:solidFill>
              <a:prstDash val="solid"/>
              <a:miter/>
            </a:ln>
          </p:spPr>
          <p:txBody>
            <a:bodyPr/>
            <a:lstStyle/>
            <a:p>
              <a:endParaRPr lang="en-US"/>
            </a:p>
          </p:txBody>
        </p:sp>
        <p:sp>
          <p:nvSpPr>
            <p:cNvPr id="11" name="TextBox 11"/>
            <p:cNvSpPr txBox="1"/>
            <p:nvPr/>
          </p:nvSpPr>
          <p:spPr>
            <a:xfrm>
              <a:off x="0" y="-38100"/>
              <a:ext cx="1131733" cy="1145857"/>
            </a:xfrm>
            <a:prstGeom prst="rect">
              <a:avLst/>
            </a:prstGeom>
          </p:spPr>
          <p:txBody>
            <a:bodyPr lIns="50800" tIns="50800" rIns="50800" bIns="50800" rtlCol="0" anchor="ctr"/>
            <a:lstStyle/>
            <a:p>
              <a:pPr algn="ctr">
                <a:lnSpc>
                  <a:spcPts val="2605"/>
                </a:lnSpc>
              </a:pPr>
              <a:endParaRPr/>
            </a:p>
          </p:txBody>
        </p:sp>
      </p:grpSp>
      <p:grpSp>
        <p:nvGrpSpPr>
          <p:cNvPr id="12" name="Group 12"/>
          <p:cNvGrpSpPr/>
          <p:nvPr/>
        </p:nvGrpSpPr>
        <p:grpSpPr>
          <a:xfrm>
            <a:off x="11700230" y="4206681"/>
            <a:ext cx="4297048" cy="4206015"/>
            <a:chOff x="0" y="0"/>
            <a:chExt cx="1131733" cy="1107757"/>
          </a:xfrm>
        </p:grpSpPr>
        <p:sp>
          <p:nvSpPr>
            <p:cNvPr id="13" name="Freeform 13"/>
            <p:cNvSpPr/>
            <p:nvPr/>
          </p:nvSpPr>
          <p:spPr>
            <a:xfrm>
              <a:off x="0" y="0"/>
              <a:ext cx="1131733" cy="1107757"/>
            </a:xfrm>
            <a:custGeom>
              <a:avLst/>
              <a:gdLst/>
              <a:ahLst/>
              <a:cxnLst/>
              <a:rect l="l" t="t" r="r" b="b"/>
              <a:pathLst>
                <a:path w="1131733" h="1107757">
                  <a:moveTo>
                    <a:pt x="0" y="0"/>
                  </a:moveTo>
                  <a:lnTo>
                    <a:pt x="1131733" y="0"/>
                  </a:lnTo>
                  <a:lnTo>
                    <a:pt x="1131733" y="1107757"/>
                  </a:lnTo>
                  <a:lnTo>
                    <a:pt x="0" y="1107757"/>
                  </a:lnTo>
                  <a:close/>
                </a:path>
              </a:pathLst>
            </a:custGeom>
            <a:solidFill>
              <a:srgbClr val="CFF4FF"/>
            </a:solidFill>
            <a:ln w="19050" cap="sq">
              <a:solidFill>
                <a:srgbClr val="FFFFFF"/>
              </a:solidFill>
              <a:prstDash val="solid"/>
              <a:miter/>
            </a:ln>
          </p:spPr>
          <p:txBody>
            <a:bodyPr/>
            <a:lstStyle/>
            <a:p>
              <a:endParaRPr lang="en-US"/>
            </a:p>
          </p:txBody>
        </p:sp>
        <p:sp>
          <p:nvSpPr>
            <p:cNvPr id="14" name="TextBox 14"/>
            <p:cNvSpPr txBox="1"/>
            <p:nvPr/>
          </p:nvSpPr>
          <p:spPr>
            <a:xfrm>
              <a:off x="0" y="-38100"/>
              <a:ext cx="1131733" cy="1145857"/>
            </a:xfrm>
            <a:prstGeom prst="rect">
              <a:avLst/>
            </a:prstGeom>
          </p:spPr>
          <p:txBody>
            <a:bodyPr lIns="50800" tIns="50800" rIns="50800" bIns="50800" rtlCol="0" anchor="ctr"/>
            <a:lstStyle/>
            <a:p>
              <a:pPr algn="ctr">
                <a:lnSpc>
                  <a:spcPts val="2605"/>
                </a:lnSpc>
              </a:pPr>
              <a:endParaRPr/>
            </a:p>
          </p:txBody>
        </p:sp>
      </p:grpSp>
      <p:sp>
        <p:nvSpPr>
          <p:cNvPr id="15" name="Freeform 15"/>
          <p:cNvSpPr/>
          <p:nvPr/>
        </p:nvSpPr>
        <p:spPr>
          <a:xfrm rot="1313163">
            <a:off x="14330817" y="-1655690"/>
            <a:ext cx="9085628" cy="5368780"/>
          </a:xfrm>
          <a:custGeom>
            <a:avLst/>
            <a:gdLst/>
            <a:ahLst/>
            <a:cxnLst/>
            <a:rect l="l" t="t" r="r" b="b"/>
            <a:pathLst>
              <a:path w="9085628" h="5368780">
                <a:moveTo>
                  <a:pt x="0" y="0"/>
                </a:moveTo>
                <a:lnTo>
                  <a:pt x="9085629" y="0"/>
                </a:lnTo>
                <a:lnTo>
                  <a:pt x="9085629" y="5368780"/>
                </a:lnTo>
                <a:lnTo>
                  <a:pt x="0" y="536878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6" name="TextBox 16"/>
          <p:cNvSpPr txBox="1"/>
          <p:nvPr/>
        </p:nvSpPr>
        <p:spPr>
          <a:xfrm>
            <a:off x="3564497" y="1869983"/>
            <a:ext cx="10093095" cy="826168"/>
          </a:xfrm>
          <a:prstGeom prst="rect">
            <a:avLst/>
          </a:prstGeom>
        </p:spPr>
        <p:txBody>
          <a:bodyPr lIns="0" tIns="0" rIns="0" bIns="0" rtlCol="0" anchor="t">
            <a:spAutoFit/>
          </a:bodyPr>
          <a:lstStyle/>
          <a:p>
            <a:pPr marL="0" lvl="0" indent="0" algn="ctr">
              <a:lnSpc>
                <a:spcPts val="6451"/>
              </a:lnSpc>
              <a:spcBef>
                <a:spcPct val="0"/>
              </a:spcBef>
            </a:pPr>
            <a:r>
              <a:rPr lang="en-US" sz="5376">
                <a:solidFill>
                  <a:srgbClr val="FFFFFF"/>
                </a:solidFill>
                <a:latin typeface="Now Bold"/>
              </a:rPr>
              <a:t>DATA MANAGEMENT ISSUES</a:t>
            </a:r>
          </a:p>
        </p:txBody>
      </p:sp>
      <p:sp>
        <p:nvSpPr>
          <p:cNvPr id="17" name="TextBox 17"/>
          <p:cNvSpPr txBox="1"/>
          <p:nvPr/>
        </p:nvSpPr>
        <p:spPr>
          <a:xfrm>
            <a:off x="2711792" y="6262377"/>
            <a:ext cx="3432147" cy="385572"/>
          </a:xfrm>
          <a:prstGeom prst="rect">
            <a:avLst/>
          </a:prstGeom>
        </p:spPr>
        <p:txBody>
          <a:bodyPr lIns="0" tIns="0" rIns="0" bIns="0" rtlCol="0" anchor="t">
            <a:spAutoFit/>
          </a:bodyPr>
          <a:lstStyle/>
          <a:p>
            <a:pPr marL="0" lvl="0" indent="0" algn="ctr">
              <a:lnSpc>
                <a:spcPts val="3174"/>
              </a:lnSpc>
              <a:spcBef>
                <a:spcPct val="0"/>
              </a:spcBef>
            </a:pPr>
            <a:r>
              <a:rPr lang="en-US" sz="2300">
                <a:solidFill>
                  <a:srgbClr val="0071C9"/>
                </a:solidFill>
                <a:latin typeface="DM Sans Bold"/>
              </a:rPr>
              <a:t>Context</a:t>
            </a:r>
          </a:p>
        </p:txBody>
      </p:sp>
      <p:sp>
        <p:nvSpPr>
          <p:cNvPr id="18" name="TextBox 18"/>
          <p:cNvSpPr txBox="1"/>
          <p:nvPr/>
        </p:nvSpPr>
        <p:spPr>
          <a:xfrm>
            <a:off x="7227319" y="6762249"/>
            <a:ext cx="3517054" cy="1326131"/>
          </a:xfrm>
          <a:prstGeom prst="rect">
            <a:avLst/>
          </a:prstGeom>
        </p:spPr>
        <p:txBody>
          <a:bodyPr lIns="0" tIns="0" rIns="0" bIns="0" rtlCol="0" anchor="t">
            <a:spAutoFit/>
          </a:bodyPr>
          <a:lstStyle/>
          <a:p>
            <a:pPr marL="339473" lvl="1" indent="-169736" algn="l">
              <a:lnSpc>
                <a:spcPts val="2169"/>
              </a:lnSpc>
              <a:buFont typeface="Arial"/>
              <a:buChar char="•"/>
            </a:pPr>
            <a:r>
              <a:rPr lang="en-US" sz="1572">
                <a:solidFill>
                  <a:srgbClr val="051D40"/>
                </a:solidFill>
                <a:latin typeface="DM Sans"/>
              </a:rPr>
              <a:t>Challenges in data management arose from various projects like data integration, data warehousing, and business intelligence efforts</a:t>
            </a:r>
          </a:p>
        </p:txBody>
      </p:sp>
      <p:sp>
        <p:nvSpPr>
          <p:cNvPr id="19" name="TextBox 19"/>
          <p:cNvSpPr txBox="1"/>
          <p:nvPr/>
        </p:nvSpPr>
        <p:spPr>
          <a:xfrm>
            <a:off x="7227319" y="6262377"/>
            <a:ext cx="3876944" cy="385572"/>
          </a:xfrm>
          <a:prstGeom prst="rect">
            <a:avLst/>
          </a:prstGeom>
        </p:spPr>
        <p:txBody>
          <a:bodyPr lIns="0" tIns="0" rIns="0" bIns="0" rtlCol="0" anchor="t">
            <a:spAutoFit/>
          </a:bodyPr>
          <a:lstStyle/>
          <a:p>
            <a:pPr marL="0" lvl="0" indent="0" algn="ctr">
              <a:lnSpc>
                <a:spcPts val="3174"/>
              </a:lnSpc>
              <a:spcBef>
                <a:spcPct val="0"/>
              </a:spcBef>
            </a:pPr>
            <a:r>
              <a:rPr lang="en-US" sz="2300">
                <a:solidFill>
                  <a:srgbClr val="F1945B"/>
                </a:solidFill>
                <a:latin typeface="DM Sans Bold"/>
              </a:rPr>
              <a:t>Example from Paper</a:t>
            </a:r>
          </a:p>
        </p:txBody>
      </p:sp>
      <p:sp>
        <p:nvSpPr>
          <p:cNvPr id="20" name="Freeform 20"/>
          <p:cNvSpPr/>
          <p:nvPr/>
        </p:nvSpPr>
        <p:spPr>
          <a:xfrm>
            <a:off x="3728082" y="4615159"/>
            <a:ext cx="1399568" cy="1399568"/>
          </a:xfrm>
          <a:custGeom>
            <a:avLst/>
            <a:gdLst/>
            <a:ahLst/>
            <a:cxnLst/>
            <a:rect l="l" t="t" r="r" b="b"/>
            <a:pathLst>
              <a:path w="1399568" h="1399568">
                <a:moveTo>
                  <a:pt x="0" y="0"/>
                </a:moveTo>
                <a:lnTo>
                  <a:pt x="1399567" y="0"/>
                </a:lnTo>
                <a:lnTo>
                  <a:pt x="1399567" y="1399568"/>
                </a:lnTo>
                <a:lnTo>
                  <a:pt x="0" y="139956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21" name="Freeform 21"/>
          <p:cNvSpPr/>
          <p:nvPr/>
        </p:nvSpPr>
        <p:spPr>
          <a:xfrm>
            <a:off x="13369571" y="4680294"/>
            <a:ext cx="958365" cy="1334433"/>
          </a:xfrm>
          <a:custGeom>
            <a:avLst/>
            <a:gdLst/>
            <a:ahLst/>
            <a:cxnLst/>
            <a:rect l="l" t="t" r="r" b="b"/>
            <a:pathLst>
              <a:path w="958365" h="1334433">
                <a:moveTo>
                  <a:pt x="0" y="0"/>
                </a:moveTo>
                <a:lnTo>
                  <a:pt x="958365" y="0"/>
                </a:lnTo>
                <a:lnTo>
                  <a:pt x="958365" y="1334433"/>
                </a:lnTo>
                <a:lnTo>
                  <a:pt x="0" y="133443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22" name="Freeform 22"/>
          <p:cNvSpPr/>
          <p:nvPr/>
        </p:nvSpPr>
        <p:spPr>
          <a:xfrm>
            <a:off x="8400786" y="4507372"/>
            <a:ext cx="1482689" cy="1507355"/>
          </a:xfrm>
          <a:custGeom>
            <a:avLst/>
            <a:gdLst/>
            <a:ahLst/>
            <a:cxnLst/>
            <a:rect l="l" t="t" r="r" b="b"/>
            <a:pathLst>
              <a:path w="1482689" h="1507355">
                <a:moveTo>
                  <a:pt x="0" y="0"/>
                </a:moveTo>
                <a:lnTo>
                  <a:pt x="1482689" y="0"/>
                </a:lnTo>
                <a:lnTo>
                  <a:pt x="1482689" y="1507355"/>
                </a:lnTo>
                <a:lnTo>
                  <a:pt x="0" y="1507355"/>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23" name="TextBox 23"/>
          <p:cNvSpPr txBox="1"/>
          <p:nvPr/>
        </p:nvSpPr>
        <p:spPr>
          <a:xfrm>
            <a:off x="11703955" y="6762249"/>
            <a:ext cx="4043559" cy="1059431"/>
          </a:xfrm>
          <a:prstGeom prst="rect">
            <a:avLst/>
          </a:prstGeom>
        </p:spPr>
        <p:txBody>
          <a:bodyPr lIns="0" tIns="0" rIns="0" bIns="0" rtlCol="0" anchor="t">
            <a:spAutoFit/>
          </a:bodyPr>
          <a:lstStyle/>
          <a:p>
            <a:pPr marL="339473" lvl="1" indent="-169736" algn="l">
              <a:lnSpc>
                <a:spcPts val="2169"/>
              </a:lnSpc>
              <a:buFont typeface="Arial"/>
              <a:buChar char="•"/>
            </a:pPr>
            <a:r>
              <a:rPr lang="en-US" sz="1572">
                <a:solidFill>
                  <a:srgbClr val="051D40"/>
                </a:solidFill>
                <a:latin typeface="DM Sans"/>
              </a:rPr>
              <a:t>The data management issues highlighted are necessity for a data governance structure and framework to manage data effectively</a:t>
            </a:r>
          </a:p>
        </p:txBody>
      </p:sp>
      <p:sp>
        <p:nvSpPr>
          <p:cNvPr id="24" name="TextBox 24"/>
          <p:cNvSpPr txBox="1"/>
          <p:nvPr/>
        </p:nvSpPr>
        <p:spPr>
          <a:xfrm>
            <a:off x="12666278" y="6262377"/>
            <a:ext cx="2395164" cy="385572"/>
          </a:xfrm>
          <a:prstGeom prst="rect">
            <a:avLst/>
          </a:prstGeom>
        </p:spPr>
        <p:txBody>
          <a:bodyPr lIns="0" tIns="0" rIns="0" bIns="0" rtlCol="0" anchor="t">
            <a:spAutoFit/>
          </a:bodyPr>
          <a:lstStyle/>
          <a:p>
            <a:pPr marL="0" lvl="0" indent="0" algn="ctr">
              <a:lnSpc>
                <a:spcPts val="3174"/>
              </a:lnSpc>
              <a:spcBef>
                <a:spcPct val="0"/>
              </a:spcBef>
            </a:pPr>
            <a:r>
              <a:rPr lang="en-US" sz="2300">
                <a:solidFill>
                  <a:srgbClr val="39B54A"/>
                </a:solidFill>
                <a:latin typeface="DM Sans Bold"/>
              </a:rPr>
              <a:t>Relevance</a:t>
            </a:r>
          </a:p>
        </p:txBody>
      </p:sp>
      <p:sp>
        <p:nvSpPr>
          <p:cNvPr id="25" name="TextBox 25"/>
          <p:cNvSpPr txBox="1"/>
          <p:nvPr/>
        </p:nvSpPr>
        <p:spPr>
          <a:xfrm>
            <a:off x="2491707" y="6762249"/>
            <a:ext cx="3549399" cy="792731"/>
          </a:xfrm>
          <a:prstGeom prst="rect">
            <a:avLst/>
          </a:prstGeom>
        </p:spPr>
        <p:txBody>
          <a:bodyPr lIns="0" tIns="0" rIns="0" bIns="0" rtlCol="0" anchor="t">
            <a:spAutoFit/>
          </a:bodyPr>
          <a:lstStyle/>
          <a:p>
            <a:pPr marL="339473" lvl="1" indent="-169736" algn="l">
              <a:lnSpc>
                <a:spcPts val="2169"/>
              </a:lnSpc>
              <a:buFont typeface="Arial"/>
              <a:buChar char="•"/>
            </a:pPr>
            <a:r>
              <a:rPr lang="en-US" sz="1572">
                <a:solidFill>
                  <a:srgbClr val="051D40"/>
                </a:solidFill>
                <a:latin typeface="DM Sans"/>
              </a:rPr>
              <a:t>Data management supports data governance through tactical operations.</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6656283" y="-2445901"/>
            <a:ext cx="15178802" cy="15178802"/>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145DA0"/>
              </a:solidFill>
              <a:prstDash val="solid"/>
              <a:miter/>
            </a:ln>
          </p:spPr>
          <p:txBody>
            <a:bodyPr/>
            <a:lstStyle/>
            <a:p>
              <a:endParaRPr lang="en-US"/>
            </a:p>
          </p:txBody>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6007842" y="-1797460"/>
            <a:ext cx="13881919" cy="13881919"/>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84C6E"/>
            </a:solidFill>
          </p:spPr>
          <p:txBody>
            <a:bodyPr/>
            <a:lstStyle/>
            <a:p>
              <a:endParaRPr lang="en-US"/>
            </a:p>
          </p:txBody>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8" name="TextBox 8"/>
          <p:cNvSpPr txBox="1"/>
          <p:nvPr/>
        </p:nvSpPr>
        <p:spPr>
          <a:xfrm>
            <a:off x="347589" y="4370882"/>
            <a:ext cx="7475538" cy="1631325"/>
          </a:xfrm>
          <a:prstGeom prst="rect">
            <a:avLst/>
          </a:prstGeom>
        </p:spPr>
        <p:txBody>
          <a:bodyPr lIns="0" tIns="0" rIns="0" bIns="0" rtlCol="0" anchor="t">
            <a:spAutoFit/>
          </a:bodyPr>
          <a:lstStyle/>
          <a:p>
            <a:pPr marL="0" lvl="0" indent="0" algn="l">
              <a:lnSpc>
                <a:spcPts val="6553"/>
              </a:lnSpc>
              <a:spcBef>
                <a:spcPct val="0"/>
              </a:spcBef>
            </a:pPr>
            <a:r>
              <a:rPr lang="en-US" sz="4680" dirty="0">
                <a:solidFill>
                  <a:srgbClr val="000000"/>
                </a:solidFill>
                <a:latin typeface="Open Sans Extra Bold"/>
              </a:rPr>
              <a:t>CONTROL COMPLIANCE AND DATA COMPLIANCE</a:t>
            </a:r>
          </a:p>
        </p:txBody>
      </p:sp>
      <p:sp>
        <p:nvSpPr>
          <p:cNvPr id="9" name="Freeform 9"/>
          <p:cNvSpPr/>
          <p:nvPr/>
        </p:nvSpPr>
        <p:spPr>
          <a:xfrm>
            <a:off x="8618101" y="1767991"/>
            <a:ext cx="1424256" cy="1424256"/>
          </a:xfrm>
          <a:custGeom>
            <a:avLst/>
            <a:gdLst/>
            <a:ahLst/>
            <a:cxnLst/>
            <a:rect l="l" t="t" r="r" b="b"/>
            <a:pathLst>
              <a:path w="1424256" h="1424256">
                <a:moveTo>
                  <a:pt x="0" y="0"/>
                </a:moveTo>
                <a:lnTo>
                  <a:pt x="1424255" y="0"/>
                </a:lnTo>
                <a:lnTo>
                  <a:pt x="1424255" y="1424256"/>
                </a:lnTo>
                <a:lnTo>
                  <a:pt x="0" y="1424256"/>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US"/>
          </a:p>
        </p:txBody>
      </p:sp>
      <p:sp>
        <p:nvSpPr>
          <p:cNvPr id="10" name="TextBox 10"/>
          <p:cNvSpPr txBox="1"/>
          <p:nvPr/>
        </p:nvSpPr>
        <p:spPr>
          <a:xfrm>
            <a:off x="10162447" y="1825672"/>
            <a:ext cx="5942672" cy="1261270"/>
          </a:xfrm>
          <a:prstGeom prst="rect">
            <a:avLst/>
          </a:prstGeom>
        </p:spPr>
        <p:txBody>
          <a:bodyPr lIns="0" tIns="0" rIns="0" bIns="0" rtlCol="0" anchor="t">
            <a:spAutoFit/>
          </a:bodyPr>
          <a:lstStyle/>
          <a:p>
            <a:pPr algn="l">
              <a:lnSpc>
                <a:spcPts val="2495"/>
              </a:lnSpc>
            </a:pPr>
            <a:r>
              <a:rPr lang="en-US" sz="1782" spc="-35">
                <a:solidFill>
                  <a:srgbClr val="145DA0"/>
                </a:solidFill>
                <a:latin typeface="Poppins"/>
              </a:rPr>
              <a:t>The main business drivers of data governance is compliance, which is about following laws and rules to prevent wrong things from happening as well as detecting and mitigating incorrect actions of the past.</a:t>
            </a:r>
          </a:p>
        </p:txBody>
      </p:sp>
      <p:sp>
        <p:nvSpPr>
          <p:cNvPr id="11" name="TextBox 11"/>
          <p:cNvSpPr txBox="1"/>
          <p:nvPr/>
        </p:nvSpPr>
        <p:spPr>
          <a:xfrm>
            <a:off x="8763159" y="2041203"/>
            <a:ext cx="1134140" cy="801632"/>
          </a:xfrm>
          <a:prstGeom prst="rect">
            <a:avLst/>
          </a:prstGeom>
        </p:spPr>
        <p:txBody>
          <a:bodyPr lIns="0" tIns="0" rIns="0" bIns="0" rtlCol="0" anchor="t">
            <a:spAutoFit/>
          </a:bodyPr>
          <a:lstStyle/>
          <a:p>
            <a:pPr marL="0" lvl="0" indent="0" algn="ctr">
              <a:lnSpc>
                <a:spcPts val="6697"/>
              </a:lnSpc>
              <a:spcBef>
                <a:spcPct val="0"/>
              </a:spcBef>
            </a:pPr>
            <a:r>
              <a:rPr lang="en-US" sz="4784">
                <a:solidFill>
                  <a:srgbClr val="000000"/>
                </a:solidFill>
                <a:latin typeface="Open Sans Extra Bold"/>
              </a:rPr>
              <a:t>01</a:t>
            </a:r>
          </a:p>
        </p:txBody>
      </p:sp>
      <p:sp>
        <p:nvSpPr>
          <p:cNvPr id="12" name="Freeform 12"/>
          <p:cNvSpPr/>
          <p:nvPr/>
        </p:nvSpPr>
        <p:spPr>
          <a:xfrm>
            <a:off x="9144000" y="3541391"/>
            <a:ext cx="1424256" cy="1424256"/>
          </a:xfrm>
          <a:custGeom>
            <a:avLst/>
            <a:gdLst/>
            <a:ahLst/>
            <a:cxnLst/>
            <a:rect l="l" t="t" r="r" b="b"/>
            <a:pathLst>
              <a:path w="1424256" h="1424256">
                <a:moveTo>
                  <a:pt x="0" y="0"/>
                </a:moveTo>
                <a:lnTo>
                  <a:pt x="1424256" y="0"/>
                </a:lnTo>
                <a:lnTo>
                  <a:pt x="1424256" y="1424256"/>
                </a:lnTo>
                <a:lnTo>
                  <a:pt x="0" y="1424256"/>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US"/>
          </a:p>
        </p:txBody>
      </p:sp>
      <p:sp>
        <p:nvSpPr>
          <p:cNvPr id="13" name="TextBox 13"/>
          <p:cNvSpPr txBox="1"/>
          <p:nvPr/>
        </p:nvSpPr>
        <p:spPr>
          <a:xfrm>
            <a:off x="10688346" y="3599072"/>
            <a:ext cx="5768345" cy="1261270"/>
          </a:xfrm>
          <a:prstGeom prst="rect">
            <a:avLst/>
          </a:prstGeom>
        </p:spPr>
        <p:txBody>
          <a:bodyPr lIns="0" tIns="0" rIns="0" bIns="0" rtlCol="0" anchor="t">
            <a:spAutoFit/>
          </a:bodyPr>
          <a:lstStyle/>
          <a:p>
            <a:pPr algn="l">
              <a:lnSpc>
                <a:spcPts val="2495"/>
              </a:lnSpc>
            </a:pPr>
            <a:r>
              <a:rPr lang="en-US" sz="1782" spc="-35">
                <a:solidFill>
                  <a:srgbClr val="145DA0"/>
                </a:solidFill>
                <a:latin typeface="Poppins"/>
              </a:rPr>
              <a:t>C</a:t>
            </a:r>
            <a:r>
              <a:rPr lang="en-US" sz="1782" u="none" strike="noStrike" spc="-35">
                <a:solidFill>
                  <a:srgbClr val="145DA0"/>
                </a:solidFill>
                <a:latin typeface="Poppins"/>
              </a:rPr>
              <a:t>ontrol compliance involves following laws and rules to prevent issues. Data compliance ensures correct handling of data to meet regulations.</a:t>
            </a:r>
          </a:p>
          <a:p>
            <a:pPr algn="l">
              <a:lnSpc>
                <a:spcPts val="2495"/>
              </a:lnSpc>
            </a:pPr>
            <a:endParaRPr lang="en-US" sz="1782" u="none" strike="noStrike" spc="-35">
              <a:solidFill>
                <a:srgbClr val="145DA0"/>
              </a:solidFill>
              <a:latin typeface="Poppins"/>
            </a:endParaRPr>
          </a:p>
        </p:txBody>
      </p:sp>
      <p:sp>
        <p:nvSpPr>
          <p:cNvPr id="14" name="TextBox 14"/>
          <p:cNvSpPr txBox="1"/>
          <p:nvPr/>
        </p:nvSpPr>
        <p:spPr>
          <a:xfrm>
            <a:off x="9289058" y="3814603"/>
            <a:ext cx="1134140" cy="801632"/>
          </a:xfrm>
          <a:prstGeom prst="rect">
            <a:avLst/>
          </a:prstGeom>
        </p:spPr>
        <p:txBody>
          <a:bodyPr lIns="0" tIns="0" rIns="0" bIns="0" rtlCol="0" anchor="t">
            <a:spAutoFit/>
          </a:bodyPr>
          <a:lstStyle/>
          <a:p>
            <a:pPr marL="0" lvl="0" indent="0" algn="ctr">
              <a:lnSpc>
                <a:spcPts val="6697"/>
              </a:lnSpc>
              <a:spcBef>
                <a:spcPct val="0"/>
              </a:spcBef>
            </a:pPr>
            <a:r>
              <a:rPr lang="en-US" sz="4784">
                <a:solidFill>
                  <a:srgbClr val="000000"/>
                </a:solidFill>
                <a:latin typeface="Open Sans Extra Bold"/>
              </a:rPr>
              <a:t>02</a:t>
            </a:r>
          </a:p>
        </p:txBody>
      </p:sp>
      <p:sp>
        <p:nvSpPr>
          <p:cNvPr id="15" name="Freeform 15"/>
          <p:cNvSpPr/>
          <p:nvPr/>
        </p:nvSpPr>
        <p:spPr>
          <a:xfrm>
            <a:off x="9144000" y="5318072"/>
            <a:ext cx="1424256" cy="1424256"/>
          </a:xfrm>
          <a:custGeom>
            <a:avLst/>
            <a:gdLst/>
            <a:ahLst/>
            <a:cxnLst/>
            <a:rect l="l" t="t" r="r" b="b"/>
            <a:pathLst>
              <a:path w="1424256" h="1424256">
                <a:moveTo>
                  <a:pt x="0" y="0"/>
                </a:moveTo>
                <a:lnTo>
                  <a:pt x="1424256" y="0"/>
                </a:lnTo>
                <a:lnTo>
                  <a:pt x="1424256" y="1424256"/>
                </a:lnTo>
                <a:lnTo>
                  <a:pt x="0" y="1424256"/>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US"/>
          </a:p>
        </p:txBody>
      </p:sp>
      <p:sp>
        <p:nvSpPr>
          <p:cNvPr id="16" name="TextBox 16"/>
          <p:cNvSpPr txBox="1"/>
          <p:nvPr/>
        </p:nvSpPr>
        <p:spPr>
          <a:xfrm>
            <a:off x="10688346" y="5375752"/>
            <a:ext cx="7447565" cy="1576000"/>
          </a:xfrm>
          <a:prstGeom prst="rect">
            <a:avLst/>
          </a:prstGeom>
        </p:spPr>
        <p:txBody>
          <a:bodyPr lIns="0" tIns="0" rIns="0" bIns="0" rtlCol="0" anchor="t">
            <a:spAutoFit/>
          </a:bodyPr>
          <a:lstStyle/>
          <a:p>
            <a:pPr algn="l">
              <a:lnSpc>
                <a:spcPts val="2495"/>
              </a:lnSpc>
            </a:pPr>
            <a:r>
              <a:rPr lang="en-US" sz="1782" spc="-35">
                <a:solidFill>
                  <a:srgbClr val="145DA0"/>
                </a:solidFill>
                <a:latin typeface="Poppins"/>
              </a:rPr>
              <a:t>Both control compliance and data compliance require the development and enforcement of policies and standards. Data governance provides the overarching framework within which these policies and standards are created, ensuring they are aligned with regulatory requirements and organizational objectives.</a:t>
            </a:r>
          </a:p>
        </p:txBody>
      </p:sp>
      <p:sp>
        <p:nvSpPr>
          <p:cNvPr id="17" name="TextBox 17"/>
          <p:cNvSpPr txBox="1"/>
          <p:nvPr/>
        </p:nvSpPr>
        <p:spPr>
          <a:xfrm>
            <a:off x="9289058" y="5591284"/>
            <a:ext cx="1134140" cy="801632"/>
          </a:xfrm>
          <a:prstGeom prst="rect">
            <a:avLst/>
          </a:prstGeom>
        </p:spPr>
        <p:txBody>
          <a:bodyPr lIns="0" tIns="0" rIns="0" bIns="0" rtlCol="0" anchor="t">
            <a:spAutoFit/>
          </a:bodyPr>
          <a:lstStyle/>
          <a:p>
            <a:pPr marL="0" lvl="0" indent="0" algn="ctr">
              <a:lnSpc>
                <a:spcPts val="6697"/>
              </a:lnSpc>
              <a:spcBef>
                <a:spcPct val="0"/>
              </a:spcBef>
            </a:pPr>
            <a:r>
              <a:rPr lang="en-US" sz="4784">
                <a:solidFill>
                  <a:srgbClr val="000000"/>
                </a:solidFill>
                <a:latin typeface="Open Sans Extra Bold"/>
              </a:rPr>
              <a:t>03</a:t>
            </a:r>
          </a:p>
        </p:txBody>
      </p:sp>
      <p:sp>
        <p:nvSpPr>
          <p:cNvPr id="18" name="Freeform 18"/>
          <p:cNvSpPr/>
          <p:nvPr/>
        </p:nvSpPr>
        <p:spPr>
          <a:xfrm>
            <a:off x="8618101" y="7094753"/>
            <a:ext cx="1424256" cy="1424256"/>
          </a:xfrm>
          <a:custGeom>
            <a:avLst/>
            <a:gdLst/>
            <a:ahLst/>
            <a:cxnLst/>
            <a:rect l="l" t="t" r="r" b="b"/>
            <a:pathLst>
              <a:path w="1424256" h="1424256">
                <a:moveTo>
                  <a:pt x="0" y="0"/>
                </a:moveTo>
                <a:lnTo>
                  <a:pt x="1424255" y="0"/>
                </a:lnTo>
                <a:lnTo>
                  <a:pt x="1424255" y="1424256"/>
                </a:lnTo>
                <a:lnTo>
                  <a:pt x="0" y="1424256"/>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US"/>
          </a:p>
        </p:txBody>
      </p:sp>
      <p:sp>
        <p:nvSpPr>
          <p:cNvPr id="19" name="TextBox 19"/>
          <p:cNvSpPr txBox="1"/>
          <p:nvPr/>
        </p:nvSpPr>
        <p:spPr>
          <a:xfrm>
            <a:off x="10162447" y="7267263"/>
            <a:ext cx="7973465" cy="2205458"/>
          </a:xfrm>
          <a:prstGeom prst="rect">
            <a:avLst/>
          </a:prstGeom>
        </p:spPr>
        <p:txBody>
          <a:bodyPr lIns="0" tIns="0" rIns="0" bIns="0" rtlCol="0" anchor="t">
            <a:spAutoFit/>
          </a:bodyPr>
          <a:lstStyle/>
          <a:p>
            <a:pPr algn="l">
              <a:lnSpc>
                <a:spcPts val="2495"/>
              </a:lnSpc>
            </a:pPr>
            <a:r>
              <a:rPr lang="en-US" sz="1782" spc="-35">
                <a:solidFill>
                  <a:srgbClr val="145DA0"/>
                </a:solidFill>
                <a:latin typeface="Poppins"/>
              </a:rPr>
              <a:t>C</a:t>
            </a:r>
            <a:r>
              <a:rPr lang="en-US" sz="1782" u="none" strike="noStrike" spc="-35">
                <a:solidFill>
                  <a:srgbClr val="145DA0"/>
                </a:solidFill>
                <a:latin typeface="Poppins"/>
              </a:rPr>
              <a:t>ontrol compliance ensures that all aspects of data management are controlled and monitored, while data compliance ensures specific adherence to data protection laws. Data governance integrates these elements to provide a holistic approach to data management, ensuring comprehensive compliance and effective data handling.</a:t>
            </a:r>
          </a:p>
          <a:p>
            <a:pPr algn="l">
              <a:lnSpc>
                <a:spcPts val="2495"/>
              </a:lnSpc>
            </a:pPr>
            <a:endParaRPr lang="en-US" sz="1782" u="none" strike="noStrike" spc="-35">
              <a:solidFill>
                <a:srgbClr val="145DA0"/>
              </a:solidFill>
              <a:latin typeface="Poppins"/>
            </a:endParaRPr>
          </a:p>
          <a:p>
            <a:pPr algn="l">
              <a:lnSpc>
                <a:spcPts val="2495"/>
              </a:lnSpc>
            </a:pPr>
            <a:endParaRPr lang="en-US" sz="1782" u="none" strike="noStrike" spc="-35">
              <a:solidFill>
                <a:srgbClr val="145DA0"/>
              </a:solidFill>
              <a:latin typeface="Poppins"/>
            </a:endParaRPr>
          </a:p>
        </p:txBody>
      </p:sp>
      <p:sp>
        <p:nvSpPr>
          <p:cNvPr id="20" name="TextBox 20"/>
          <p:cNvSpPr txBox="1"/>
          <p:nvPr/>
        </p:nvSpPr>
        <p:spPr>
          <a:xfrm>
            <a:off x="8763159" y="7367965"/>
            <a:ext cx="1134140" cy="801632"/>
          </a:xfrm>
          <a:prstGeom prst="rect">
            <a:avLst/>
          </a:prstGeom>
        </p:spPr>
        <p:txBody>
          <a:bodyPr lIns="0" tIns="0" rIns="0" bIns="0" rtlCol="0" anchor="t">
            <a:spAutoFit/>
          </a:bodyPr>
          <a:lstStyle/>
          <a:p>
            <a:pPr marL="0" lvl="0" indent="0" algn="ctr">
              <a:lnSpc>
                <a:spcPts val="6697"/>
              </a:lnSpc>
              <a:spcBef>
                <a:spcPct val="0"/>
              </a:spcBef>
            </a:pPr>
            <a:r>
              <a:rPr lang="en-US" sz="4784">
                <a:solidFill>
                  <a:srgbClr val="000000"/>
                </a:solidFill>
                <a:latin typeface="Open Sans Extra Bold"/>
              </a:rPr>
              <a:t>04</a:t>
            </a:r>
          </a:p>
        </p:txBody>
      </p:sp>
      <p:grpSp>
        <p:nvGrpSpPr>
          <p:cNvPr id="21" name="Group 21"/>
          <p:cNvGrpSpPr/>
          <p:nvPr/>
        </p:nvGrpSpPr>
        <p:grpSpPr>
          <a:xfrm>
            <a:off x="7905455" y="2656032"/>
            <a:ext cx="373607" cy="373607"/>
            <a:chOff x="0" y="0"/>
            <a:chExt cx="812800" cy="812800"/>
          </a:xfrm>
        </p:grpSpPr>
        <p:sp>
          <p:nvSpPr>
            <p:cNvPr id="22" name="Freeform 2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txBody>
            <a:bodyPr/>
            <a:lstStyle/>
            <a:p>
              <a:endParaRPr lang="en-US"/>
            </a:p>
          </p:txBody>
        </p:sp>
        <p:sp>
          <p:nvSpPr>
            <p:cNvPr id="23" name="TextBox 23"/>
            <p:cNvSpPr txBox="1"/>
            <p:nvPr/>
          </p:nvSpPr>
          <p:spPr>
            <a:xfrm>
              <a:off x="76200" y="28575"/>
              <a:ext cx="660400" cy="708025"/>
            </a:xfrm>
            <a:prstGeom prst="rect">
              <a:avLst/>
            </a:prstGeom>
          </p:spPr>
          <p:txBody>
            <a:bodyPr lIns="0" tIns="0" rIns="0" bIns="0" rtlCol="0" anchor="ctr"/>
            <a:lstStyle/>
            <a:p>
              <a:pPr algn="ctr">
                <a:lnSpc>
                  <a:spcPts val="3640"/>
                </a:lnSpc>
              </a:pPr>
              <a:endParaRPr/>
            </a:p>
          </p:txBody>
        </p:sp>
      </p:grpSp>
      <p:grpSp>
        <p:nvGrpSpPr>
          <p:cNvPr id="24" name="Group 24"/>
          <p:cNvGrpSpPr/>
          <p:nvPr/>
        </p:nvGrpSpPr>
        <p:grpSpPr>
          <a:xfrm>
            <a:off x="8315313" y="4180490"/>
            <a:ext cx="373607" cy="373607"/>
            <a:chOff x="0" y="0"/>
            <a:chExt cx="812800" cy="812800"/>
          </a:xfrm>
        </p:grpSpPr>
        <p:sp>
          <p:nvSpPr>
            <p:cNvPr id="25" name="Freeform 2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txBody>
            <a:bodyPr/>
            <a:lstStyle/>
            <a:p>
              <a:endParaRPr lang="en-US"/>
            </a:p>
          </p:txBody>
        </p:sp>
        <p:sp>
          <p:nvSpPr>
            <p:cNvPr id="26" name="TextBox 26"/>
            <p:cNvSpPr txBox="1"/>
            <p:nvPr/>
          </p:nvSpPr>
          <p:spPr>
            <a:xfrm>
              <a:off x="76200" y="28575"/>
              <a:ext cx="660400" cy="708025"/>
            </a:xfrm>
            <a:prstGeom prst="rect">
              <a:avLst/>
            </a:prstGeom>
          </p:spPr>
          <p:txBody>
            <a:bodyPr lIns="0" tIns="0" rIns="0" bIns="0" rtlCol="0" anchor="ctr"/>
            <a:lstStyle/>
            <a:p>
              <a:pPr algn="ctr">
                <a:lnSpc>
                  <a:spcPts val="3640"/>
                </a:lnSpc>
              </a:pPr>
              <a:endParaRPr/>
            </a:p>
          </p:txBody>
        </p:sp>
      </p:grpSp>
      <p:grpSp>
        <p:nvGrpSpPr>
          <p:cNvPr id="27" name="Group 27"/>
          <p:cNvGrpSpPr/>
          <p:nvPr/>
        </p:nvGrpSpPr>
        <p:grpSpPr>
          <a:xfrm>
            <a:off x="7944228" y="7402839"/>
            <a:ext cx="373607" cy="373607"/>
            <a:chOff x="0" y="0"/>
            <a:chExt cx="812800" cy="812800"/>
          </a:xfrm>
        </p:grpSpPr>
        <p:sp>
          <p:nvSpPr>
            <p:cNvPr id="28" name="Freeform 2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txBody>
            <a:bodyPr/>
            <a:lstStyle/>
            <a:p>
              <a:endParaRPr lang="en-US"/>
            </a:p>
          </p:txBody>
        </p:sp>
        <p:sp>
          <p:nvSpPr>
            <p:cNvPr id="29" name="TextBox 29"/>
            <p:cNvSpPr txBox="1"/>
            <p:nvPr/>
          </p:nvSpPr>
          <p:spPr>
            <a:xfrm>
              <a:off x="76200" y="28575"/>
              <a:ext cx="660400" cy="708025"/>
            </a:xfrm>
            <a:prstGeom prst="rect">
              <a:avLst/>
            </a:prstGeom>
          </p:spPr>
          <p:txBody>
            <a:bodyPr lIns="0" tIns="0" rIns="0" bIns="0" rtlCol="0" anchor="ctr"/>
            <a:lstStyle/>
            <a:p>
              <a:pPr algn="ctr">
                <a:lnSpc>
                  <a:spcPts val="3640"/>
                </a:lnSpc>
              </a:pPr>
              <a:endParaRPr/>
            </a:p>
          </p:txBody>
        </p:sp>
      </p:grpSp>
      <p:grpSp>
        <p:nvGrpSpPr>
          <p:cNvPr id="30" name="Group 30"/>
          <p:cNvGrpSpPr/>
          <p:nvPr/>
        </p:nvGrpSpPr>
        <p:grpSpPr>
          <a:xfrm>
            <a:off x="8309460" y="5760481"/>
            <a:ext cx="373607" cy="373607"/>
            <a:chOff x="0" y="0"/>
            <a:chExt cx="812800" cy="812800"/>
          </a:xfrm>
        </p:grpSpPr>
        <p:sp>
          <p:nvSpPr>
            <p:cNvPr id="31" name="Freeform 3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txBody>
            <a:bodyPr/>
            <a:lstStyle/>
            <a:p>
              <a:endParaRPr lang="en-US"/>
            </a:p>
          </p:txBody>
        </p:sp>
        <p:sp>
          <p:nvSpPr>
            <p:cNvPr id="32" name="TextBox 32"/>
            <p:cNvSpPr txBox="1"/>
            <p:nvPr/>
          </p:nvSpPr>
          <p:spPr>
            <a:xfrm>
              <a:off x="76200" y="28575"/>
              <a:ext cx="660400" cy="708025"/>
            </a:xfrm>
            <a:prstGeom prst="rect">
              <a:avLst/>
            </a:prstGeom>
          </p:spPr>
          <p:txBody>
            <a:bodyPr lIns="0" tIns="0" rIns="0" bIns="0" rtlCol="0" anchor="ctr"/>
            <a:lstStyle/>
            <a:p>
              <a:pPr algn="ctr">
                <a:lnSpc>
                  <a:spcPts val="3640"/>
                </a:lnSpc>
              </a:pPr>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US"/>
          </a:p>
        </p:txBody>
      </p:sp>
      <p:sp>
        <p:nvSpPr>
          <p:cNvPr id="3" name="Freeform 3"/>
          <p:cNvSpPr/>
          <p:nvPr/>
        </p:nvSpPr>
        <p:spPr>
          <a:xfrm>
            <a:off x="2779206" y="1920649"/>
            <a:ext cx="2027545" cy="3080525"/>
          </a:xfrm>
          <a:custGeom>
            <a:avLst/>
            <a:gdLst/>
            <a:ahLst/>
            <a:cxnLst/>
            <a:rect l="l" t="t" r="r" b="b"/>
            <a:pathLst>
              <a:path w="2027545" h="3080525">
                <a:moveTo>
                  <a:pt x="0" y="0"/>
                </a:moveTo>
                <a:lnTo>
                  <a:pt x="2027545" y="0"/>
                </a:lnTo>
                <a:lnTo>
                  <a:pt x="2027545" y="3080525"/>
                </a:lnTo>
                <a:lnTo>
                  <a:pt x="0" y="308052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rot="2035253">
            <a:off x="15331117" y="4817487"/>
            <a:ext cx="7835077" cy="10939025"/>
          </a:xfrm>
          <a:custGeom>
            <a:avLst/>
            <a:gdLst/>
            <a:ahLst/>
            <a:cxnLst/>
            <a:rect l="l" t="t" r="r" b="b"/>
            <a:pathLst>
              <a:path w="7835077" h="10939025">
                <a:moveTo>
                  <a:pt x="0" y="0"/>
                </a:moveTo>
                <a:lnTo>
                  <a:pt x="7835077" y="0"/>
                </a:lnTo>
                <a:lnTo>
                  <a:pt x="7835077" y="10939026"/>
                </a:lnTo>
                <a:lnTo>
                  <a:pt x="0" y="1093902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AutoShape 5"/>
          <p:cNvSpPr/>
          <p:nvPr/>
        </p:nvSpPr>
        <p:spPr>
          <a:xfrm>
            <a:off x="1589541" y="5472067"/>
            <a:ext cx="15108918" cy="0"/>
          </a:xfrm>
          <a:prstGeom prst="line">
            <a:avLst/>
          </a:prstGeom>
          <a:ln w="38100" cap="flat">
            <a:solidFill>
              <a:srgbClr val="000000"/>
            </a:solidFill>
            <a:prstDash val="solid"/>
            <a:headEnd type="none" w="sm" len="sm"/>
            <a:tailEnd type="none" w="sm" len="sm"/>
          </a:ln>
        </p:spPr>
        <p:txBody>
          <a:bodyPr/>
          <a:lstStyle/>
          <a:p>
            <a:endParaRPr lang="en-US"/>
          </a:p>
        </p:txBody>
      </p:sp>
      <p:grpSp>
        <p:nvGrpSpPr>
          <p:cNvPr id="6" name="Group 6"/>
          <p:cNvGrpSpPr/>
          <p:nvPr/>
        </p:nvGrpSpPr>
        <p:grpSpPr>
          <a:xfrm>
            <a:off x="3542437" y="5240576"/>
            <a:ext cx="501082" cy="501082"/>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31211"/>
            </a:solidFill>
          </p:spPr>
          <p:txBody>
            <a:bodyPr/>
            <a:lstStyle/>
            <a:p>
              <a:endParaRPr lang="en-US"/>
            </a:p>
          </p:txBody>
        </p:sp>
        <p:sp>
          <p:nvSpPr>
            <p:cNvPr id="8" name="TextBox 8"/>
            <p:cNvSpPr txBox="1"/>
            <p:nvPr/>
          </p:nvSpPr>
          <p:spPr>
            <a:xfrm>
              <a:off x="76200" y="57150"/>
              <a:ext cx="660400" cy="679450"/>
            </a:xfrm>
            <a:prstGeom prst="rect">
              <a:avLst/>
            </a:prstGeom>
          </p:spPr>
          <p:txBody>
            <a:bodyPr lIns="50800" tIns="50800" rIns="50800" bIns="50800" rtlCol="0" anchor="ctr"/>
            <a:lstStyle/>
            <a:p>
              <a:pPr algn="ctr">
                <a:lnSpc>
                  <a:spcPts val="2859"/>
                </a:lnSpc>
              </a:pPr>
              <a:endParaRPr/>
            </a:p>
          </p:txBody>
        </p:sp>
      </p:grpSp>
      <p:sp>
        <p:nvSpPr>
          <p:cNvPr id="9" name="TextBox 9"/>
          <p:cNvSpPr txBox="1"/>
          <p:nvPr/>
        </p:nvSpPr>
        <p:spPr>
          <a:xfrm>
            <a:off x="2190716" y="7150267"/>
            <a:ext cx="3204526" cy="2220830"/>
          </a:xfrm>
          <a:prstGeom prst="rect">
            <a:avLst/>
          </a:prstGeom>
        </p:spPr>
        <p:txBody>
          <a:bodyPr lIns="0" tIns="0" rIns="0" bIns="0" rtlCol="0" anchor="t">
            <a:spAutoFit/>
          </a:bodyPr>
          <a:lstStyle/>
          <a:p>
            <a:pPr algn="ctr">
              <a:lnSpc>
                <a:spcPts val="2545"/>
              </a:lnSpc>
            </a:pPr>
            <a:r>
              <a:rPr lang="en-US" sz="1844" spc="180">
                <a:solidFill>
                  <a:srgbClr val="231F20"/>
                </a:solidFill>
                <a:latin typeface="DM Sans"/>
              </a:rPr>
              <a:t> Clear roles and responsibilities should be a priority.</a:t>
            </a:r>
          </a:p>
          <a:p>
            <a:pPr algn="ctr">
              <a:lnSpc>
                <a:spcPts val="2545"/>
              </a:lnSpc>
            </a:pPr>
            <a:endParaRPr lang="en-US" sz="1844" spc="180">
              <a:solidFill>
                <a:srgbClr val="231F20"/>
              </a:solidFill>
              <a:latin typeface="DM Sans"/>
            </a:endParaRPr>
          </a:p>
          <a:p>
            <a:pPr algn="ctr">
              <a:lnSpc>
                <a:spcPts val="2545"/>
              </a:lnSpc>
            </a:pPr>
            <a:r>
              <a:rPr lang="en-US" sz="1844" spc="180">
                <a:solidFill>
                  <a:srgbClr val="231F20"/>
                </a:solidFill>
                <a:latin typeface="DM Sans"/>
              </a:rPr>
              <a:t>This ensures direction and authroity in the initiatives.</a:t>
            </a:r>
          </a:p>
        </p:txBody>
      </p:sp>
      <p:sp>
        <p:nvSpPr>
          <p:cNvPr id="10" name="TextBox 10"/>
          <p:cNvSpPr txBox="1"/>
          <p:nvPr/>
        </p:nvSpPr>
        <p:spPr>
          <a:xfrm>
            <a:off x="2779206" y="2339199"/>
            <a:ext cx="2027545" cy="1121713"/>
          </a:xfrm>
          <a:prstGeom prst="rect">
            <a:avLst/>
          </a:prstGeom>
        </p:spPr>
        <p:txBody>
          <a:bodyPr lIns="0" tIns="0" rIns="0" bIns="0" rtlCol="0" anchor="t">
            <a:spAutoFit/>
          </a:bodyPr>
          <a:lstStyle/>
          <a:p>
            <a:pPr algn="ctr">
              <a:lnSpc>
                <a:spcPts val="9141"/>
              </a:lnSpc>
            </a:pPr>
            <a:r>
              <a:rPr lang="en-US" sz="6624" spc="649">
                <a:solidFill>
                  <a:srgbClr val="FFFBFB"/>
                </a:solidFill>
                <a:latin typeface="DM Sans Bold"/>
              </a:rPr>
              <a:t>01</a:t>
            </a:r>
          </a:p>
        </p:txBody>
      </p:sp>
      <p:sp>
        <p:nvSpPr>
          <p:cNvPr id="11" name="TextBox 11"/>
          <p:cNvSpPr txBox="1"/>
          <p:nvPr/>
        </p:nvSpPr>
        <p:spPr>
          <a:xfrm>
            <a:off x="2059451" y="5941547"/>
            <a:ext cx="3467055" cy="999170"/>
          </a:xfrm>
          <a:prstGeom prst="rect">
            <a:avLst/>
          </a:prstGeom>
        </p:spPr>
        <p:txBody>
          <a:bodyPr lIns="0" tIns="0" rIns="0" bIns="0" rtlCol="0" anchor="t">
            <a:spAutoFit/>
          </a:bodyPr>
          <a:lstStyle/>
          <a:p>
            <a:pPr algn="ctr">
              <a:lnSpc>
                <a:spcPts val="4073"/>
              </a:lnSpc>
            </a:pPr>
            <a:r>
              <a:rPr lang="en-US" sz="2951" spc="289">
                <a:solidFill>
                  <a:srgbClr val="231F20"/>
                </a:solidFill>
                <a:latin typeface="DM Sans Bold"/>
              </a:rPr>
              <a:t>EXECUTIVE SPONSORHIP</a:t>
            </a:r>
          </a:p>
        </p:txBody>
      </p:sp>
      <p:sp>
        <p:nvSpPr>
          <p:cNvPr id="12" name="Freeform 12"/>
          <p:cNvSpPr/>
          <p:nvPr/>
        </p:nvSpPr>
        <p:spPr>
          <a:xfrm>
            <a:off x="6267505" y="1920649"/>
            <a:ext cx="2027545" cy="3080525"/>
          </a:xfrm>
          <a:custGeom>
            <a:avLst/>
            <a:gdLst/>
            <a:ahLst/>
            <a:cxnLst/>
            <a:rect l="l" t="t" r="r" b="b"/>
            <a:pathLst>
              <a:path w="2027545" h="3080525">
                <a:moveTo>
                  <a:pt x="0" y="0"/>
                </a:moveTo>
                <a:lnTo>
                  <a:pt x="2027546" y="0"/>
                </a:lnTo>
                <a:lnTo>
                  <a:pt x="2027546" y="3080525"/>
                </a:lnTo>
                <a:lnTo>
                  <a:pt x="0" y="308052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13" name="Group 13"/>
          <p:cNvGrpSpPr/>
          <p:nvPr/>
        </p:nvGrpSpPr>
        <p:grpSpPr>
          <a:xfrm>
            <a:off x="7030737" y="5240576"/>
            <a:ext cx="501082" cy="501082"/>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31211"/>
            </a:solidFill>
          </p:spPr>
          <p:txBody>
            <a:bodyPr/>
            <a:lstStyle/>
            <a:p>
              <a:endParaRPr lang="en-US"/>
            </a:p>
          </p:txBody>
        </p:sp>
        <p:sp>
          <p:nvSpPr>
            <p:cNvPr id="15" name="TextBox 15"/>
            <p:cNvSpPr txBox="1"/>
            <p:nvPr/>
          </p:nvSpPr>
          <p:spPr>
            <a:xfrm>
              <a:off x="76200" y="57150"/>
              <a:ext cx="660400" cy="679450"/>
            </a:xfrm>
            <a:prstGeom prst="rect">
              <a:avLst/>
            </a:prstGeom>
          </p:spPr>
          <p:txBody>
            <a:bodyPr lIns="50800" tIns="50800" rIns="50800" bIns="50800" rtlCol="0" anchor="ctr"/>
            <a:lstStyle/>
            <a:p>
              <a:pPr algn="ctr">
                <a:lnSpc>
                  <a:spcPts val="2859"/>
                </a:lnSpc>
              </a:pPr>
              <a:endParaRPr/>
            </a:p>
          </p:txBody>
        </p:sp>
      </p:grpSp>
      <p:sp>
        <p:nvSpPr>
          <p:cNvPr id="16" name="TextBox 16"/>
          <p:cNvSpPr txBox="1"/>
          <p:nvPr/>
        </p:nvSpPr>
        <p:spPr>
          <a:xfrm>
            <a:off x="6267505" y="2339199"/>
            <a:ext cx="2027545" cy="1121713"/>
          </a:xfrm>
          <a:prstGeom prst="rect">
            <a:avLst/>
          </a:prstGeom>
        </p:spPr>
        <p:txBody>
          <a:bodyPr lIns="0" tIns="0" rIns="0" bIns="0" rtlCol="0" anchor="t">
            <a:spAutoFit/>
          </a:bodyPr>
          <a:lstStyle/>
          <a:p>
            <a:pPr algn="ctr">
              <a:lnSpc>
                <a:spcPts val="9141"/>
              </a:lnSpc>
            </a:pPr>
            <a:r>
              <a:rPr lang="en-US" sz="6624" spc="649">
                <a:solidFill>
                  <a:srgbClr val="FFFBFB"/>
                </a:solidFill>
                <a:latin typeface="DM Sans Bold"/>
              </a:rPr>
              <a:t>02</a:t>
            </a:r>
          </a:p>
        </p:txBody>
      </p:sp>
      <p:sp>
        <p:nvSpPr>
          <p:cNvPr id="17" name="Freeform 17"/>
          <p:cNvSpPr/>
          <p:nvPr/>
        </p:nvSpPr>
        <p:spPr>
          <a:xfrm>
            <a:off x="9758062" y="1920649"/>
            <a:ext cx="2027545" cy="3080525"/>
          </a:xfrm>
          <a:custGeom>
            <a:avLst/>
            <a:gdLst/>
            <a:ahLst/>
            <a:cxnLst/>
            <a:rect l="l" t="t" r="r" b="b"/>
            <a:pathLst>
              <a:path w="2027545" h="3080525">
                <a:moveTo>
                  <a:pt x="0" y="0"/>
                </a:moveTo>
                <a:lnTo>
                  <a:pt x="2027546" y="0"/>
                </a:lnTo>
                <a:lnTo>
                  <a:pt x="2027546" y="3080525"/>
                </a:lnTo>
                <a:lnTo>
                  <a:pt x="0" y="308052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18" name="Group 18"/>
          <p:cNvGrpSpPr/>
          <p:nvPr/>
        </p:nvGrpSpPr>
        <p:grpSpPr>
          <a:xfrm>
            <a:off x="10521294" y="5240576"/>
            <a:ext cx="501082" cy="501082"/>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31211"/>
            </a:solidFill>
          </p:spPr>
          <p:txBody>
            <a:bodyPr/>
            <a:lstStyle/>
            <a:p>
              <a:endParaRPr lang="en-US"/>
            </a:p>
          </p:txBody>
        </p:sp>
        <p:sp>
          <p:nvSpPr>
            <p:cNvPr id="20" name="TextBox 20"/>
            <p:cNvSpPr txBox="1"/>
            <p:nvPr/>
          </p:nvSpPr>
          <p:spPr>
            <a:xfrm>
              <a:off x="76200" y="57150"/>
              <a:ext cx="660400" cy="679450"/>
            </a:xfrm>
            <a:prstGeom prst="rect">
              <a:avLst/>
            </a:prstGeom>
          </p:spPr>
          <p:txBody>
            <a:bodyPr lIns="50800" tIns="50800" rIns="50800" bIns="50800" rtlCol="0" anchor="ctr"/>
            <a:lstStyle/>
            <a:p>
              <a:pPr algn="ctr">
                <a:lnSpc>
                  <a:spcPts val="2859"/>
                </a:lnSpc>
              </a:pPr>
              <a:endParaRPr/>
            </a:p>
          </p:txBody>
        </p:sp>
      </p:grpSp>
      <p:sp>
        <p:nvSpPr>
          <p:cNvPr id="21" name="TextBox 21"/>
          <p:cNvSpPr txBox="1"/>
          <p:nvPr/>
        </p:nvSpPr>
        <p:spPr>
          <a:xfrm>
            <a:off x="9758062" y="2339199"/>
            <a:ext cx="2027545" cy="1121713"/>
          </a:xfrm>
          <a:prstGeom prst="rect">
            <a:avLst/>
          </a:prstGeom>
        </p:spPr>
        <p:txBody>
          <a:bodyPr lIns="0" tIns="0" rIns="0" bIns="0" rtlCol="0" anchor="t">
            <a:spAutoFit/>
          </a:bodyPr>
          <a:lstStyle/>
          <a:p>
            <a:pPr algn="ctr">
              <a:lnSpc>
                <a:spcPts val="9141"/>
              </a:lnSpc>
            </a:pPr>
            <a:r>
              <a:rPr lang="en-US" sz="6624" spc="649">
                <a:solidFill>
                  <a:srgbClr val="FFFBFB"/>
                </a:solidFill>
                <a:latin typeface="DM Sans Bold"/>
              </a:rPr>
              <a:t>03</a:t>
            </a:r>
          </a:p>
        </p:txBody>
      </p:sp>
      <p:sp>
        <p:nvSpPr>
          <p:cNvPr id="22" name="Freeform 22"/>
          <p:cNvSpPr/>
          <p:nvPr/>
        </p:nvSpPr>
        <p:spPr>
          <a:xfrm>
            <a:off x="13248619" y="1920649"/>
            <a:ext cx="2027545" cy="3080525"/>
          </a:xfrm>
          <a:custGeom>
            <a:avLst/>
            <a:gdLst/>
            <a:ahLst/>
            <a:cxnLst/>
            <a:rect l="l" t="t" r="r" b="b"/>
            <a:pathLst>
              <a:path w="2027545" h="3080525">
                <a:moveTo>
                  <a:pt x="0" y="0"/>
                </a:moveTo>
                <a:lnTo>
                  <a:pt x="2027546" y="0"/>
                </a:lnTo>
                <a:lnTo>
                  <a:pt x="2027546" y="3080525"/>
                </a:lnTo>
                <a:lnTo>
                  <a:pt x="0" y="308052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23" name="Group 23"/>
          <p:cNvGrpSpPr/>
          <p:nvPr/>
        </p:nvGrpSpPr>
        <p:grpSpPr>
          <a:xfrm>
            <a:off x="14011851" y="5240576"/>
            <a:ext cx="501082" cy="501082"/>
            <a:chOff x="0" y="0"/>
            <a:chExt cx="812800" cy="812800"/>
          </a:xfrm>
        </p:grpSpPr>
        <p:sp>
          <p:nvSpPr>
            <p:cNvPr id="24" name="Freeform 2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31211"/>
            </a:solidFill>
          </p:spPr>
          <p:txBody>
            <a:bodyPr/>
            <a:lstStyle/>
            <a:p>
              <a:endParaRPr lang="en-US"/>
            </a:p>
          </p:txBody>
        </p:sp>
        <p:sp>
          <p:nvSpPr>
            <p:cNvPr id="25" name="TextBox 25"/>
            <p:cNvSpPr txBox="1"/>
            <p:nvPr/>
          </p:nvSpPr>
          <p:spPr>
            <a:xfrm>
              <a:off x="76200" y="57150"/>
              <a:ext cx="660400" cy="679450"/>
            </a:xfrm>
            <a:prstGeom prst="rect">
              <a:avLst/>
            </a:prstGeom>
          </p:spPr>
          <p:txBody>
            <a:bodyPr lIns="50800" tIns="50800" rIns="50800" bIns="50800" rtlCol="0" anchor="ctr"/>
            <a:lstStyle/>
            <a:p>
              <a:pPr algn="ctr">
                <a:lnSpc>
                  <a:spcPts val="2859"/>
                </a:lnSpc>
              </a:pPr>
              <a:endParaRPr/>
            </a:p>
          </p:txBody>
        </p:sp>
      </p:grpSp>
      <p:sp>
        <p:nvSpPr>
          <p:cNvPr id="26" name="TextBox 26"/>
          <p:cNvSpPr txBox="1"/>
          <p:nvPr/>
        </p:nvSpPr>
        <p:spPr>
          <a:xfrm>
            <a:off x="13248619" y="2339199"/>
            <a:ext cx="2027545" cy="1121713"/>
          </a:xfrm>
          <a:prstGeom prst="rect">
            <a:avLst/>
          </a:prstGeom>
        </p:spPr>
        <p:txBody>
          <a:bodyPr lIns="0" tIns="0" rIns="0" bIns="0" rtlCol="0" anchor="t">
            <a:spAutoFit/>
          </a:bodyPr>
          <a:lstStyle/>
          <a:p>
            <a:pPr algn="ctr">
              <a:lnSpc>
                <a:spcPts val="9141"/>
              </a:lnSpc>
            </a:pPr>
            <a:r>
              <a:rPr lang="en-US" sz="6624" spc="649">
                <a:solidFill>
                  <a:srgbClr val="FFFBFB"/>
                </a:solidFill>
                <a:latin typeface="DM Sans Bold"/>
              </a:rPr>
              <a:t>04</a:t>
            </a:r>
          </a:p>
        </p:txBody>
      </p:sp>
      <p:sp>
        <p:nvSpPr>
          <p:cNvPr id="27" name="TextBox 27"/>
          <p:cNvSpPr txBox="1"/>
          <p:nvPr/>
        </p:nvSpPr>
        <p:spPr>
          <a:xfrm>
            <a:off x="5679015" y="7150267"/>
            <a:ext cx="3204526" cy="1901627"/>
          </a:xfrm>
          <a:prstGeom prst="rect">
            <a:avLst/>
          </a:prstGeom>
        </p:spPr>
        <p:txBody>
          <a:bodyPr lIns="0" tIns="0" rIns="0" bIns="0" rtlCol="0" anchor="t">
            <a:spAutoFit/>
          </a:bodyPr>
          <a:lstStyle/>
          <a:p>
            <a:pPr algn="ctr">
              <a:lnSpc>
                <a:spcPts val="2545"/>
              </a:lnSpc>
            </a:pPr>
            <a:r>
              <a:rPr lang="en-US" sz="1844" spc="180">
                <a:solidFill>
                  <a:srgbClr val="231F20"/>
                </a:solidFill>
                <a:latin typeface="DM Sans"/>
              </a:rPr>
              <a:t>Corporate data has to be fit for purpose. </a:t>
            </a:r>
          </a:p>
          <a:p>
            <a:pPr algn="ctr">
              <a:lnSpc>
                <a:spcPts val="2545"/>
              </a:lnSpc>
            </a:pPr>
            <a:endParaRPr lang="en-US" sz="1844" spc="180">
              <a:solidFill>
                <a:srgbClr val="231F20"/>
              </a:solidFill>
              <a:latin typeface="DM Sans"/>
            </a:endParaRPr>
          </a:p>
          <a:p>
            <a:pPr algn="ctr">
              <a:lnSpc>
                <a:spcPts val="2545"/>
              </a:lnSpc>
            </a:pPr>
            <a:r>
              <a:rPr lang="en-US" sz="1844" spc="180">
                <a:solidFill>
                  <a:srgbClr val="231F20"/>
                </a:solidFill>
                <a:latin typeface="DM Sans"/>
              </a:rPr>
              <a:t>This helps maintain quality and consistency across the organization.</a:t>
            </a:r>
          </a:p>
        </p:txBody>
      </p:sp>
      <p:sp>
        <p:nvSpPr>
          <p:cNvPr id="28" name="TextBox 28"/>
          <p:cNvSpPr txBox="1"/>
          <p:nvPr/>
        </p:nvSpPr>
        <p:spPr>
          <a:xfrm>
            <a:off x="5889722" y="5941547"/>
            <a:ext cx="2709833" cy="999170"/>
          </a:xfrm>
          <a:prstGeom prst="rect">
            <a:avLst/>
          </a:prstGeom>
        </p:spPr>
        <p:txBody>
          <a:bodyPr lIns="0" tIns="0" rIns="0" bIns="0" rtlCol="0" anchor="t">
            <a:spAutoFit/>
          </a:bodyPr>
          <a:lstStyle/>
          <a:p>
            <a:pPr algn="ctr">
              <a:lnSpc>
                <a:spcPts val="4073"/>
              </a:lnSpc>
            </a:pPr>
            <a:r>
              <a:rPr lang="en-US" sz="2951" spc="289">
                <a:solidFill>
                  <a:srgbClr val="231F20"/>
                </a:solidFill>
                <a:latin typeface="DM Sans Bold"/>
              </a:rPr>
              <a:t>DATA STANDARDS</a:t>
            </a:r>
          </a:p>
        </p:txBody>
      </p:sp>
      <p:sp>
        <p:nvSpPr>
          <p:cNvPr id="29" name="TextBox 29"/>
          <p:cNvSpPr txBox="1"/>
          <p:nvPr/>
        </p:nvSpPr>
        <p:spPr>
          <a:xfrm>
            <a:off x="9274926" y="7150267"/>
            <a:ext cx="3204526" cy="2859235"/>
          </a:xfrm>
          <a:prstGeom prst="rect">
            <a:avLst/>
          </a:prstGeom>
        </p:spPr>
        <p:txBody>
          <a:bodyPr lIns="0" tIns="0" rIns="0" bIns="0" rtlCol="0" anchor="t">
            <a:spAutoFit/>
          </a:bodyPr>
          <a:lstStyle/>
          <a:p>
            <a:pPr algn="ctr">
              <a:lnSpc>
                <a:spcPts val="2545"/>
              </a:lnSpc>
            </a:pPr>
            <a:r>
              <a:rPr lang="en-US" sz="1844" spc="180">
                <a:solidFill>
                  <a:srgbClr val="231F20"/>
                </a:solidFill>
                <a:latin typeface="DM Sans"/>
              </a:rPr>
              <a:t>Periodic assessment of data management policies should be mandated.</a:t>
            </a:r>
          </a:p>
          <a:p>
            <a:pPr algn="ctr">
              <a:lnSpc>
                <a:spcPts val="2545"/>
              </a:lnSpc>
            </a:pPr>
            <a:endParaRPr lang="en-US" sz="1844" spc="180">
              <a:solidFill>
                <a:srgbClr val="231F20"/>
              </a:solidFill>
              <a:latin typeface="DM Sans"/>
            </a:endParaRPr>
          </a:p>
          <a:p>
            <a:pPr algn="ctr">
              <a:lnSpc>
                <a:spcPts val="2545"/>
              </a:lnSpc>
            </a:pPr>
            <a:r>
              <a:rPr lang="en-US" sz="1844" spc="180">
                <a:solidFill>
                  <a:srgbClr val="231F20"/>
                </a:solidFill>
                <a:latin typeface="DM Sans"/>
              </a:rPr>
              <a:t>Training might also be required to educate others about the value of data governance.</a:t>
            </a:r>
          </a:p>
        </p:txBody>
      </p:sp>
      <p:sp>
        <p:nvSpPr>
          <p:cNvPr id="30" name="TextBox 30"/>
          <p:cNvSpPr txBox="1"/>
          <p:nvPr/>
        </p:nvSpPr>
        <p:spPr>
          <a:xfrm>
            <a:off x="9380279" y="5941547"/>
            <a:ext cx="2993819" cy="999170"/>
          </a:xfrm>
          <a:prstGeom prst="rect">
            <a:avLst/>
          </a:prstGeom>
        </p:spPr>
        <p:txBody>
          <a:bodyPr lIns="0" tIns="0" rIns="0" bIns="0" rtlCol="0" anchor="t">
            <a:spAutoFit/>
          </a:bodyPr>
          <a:lstStyle/>
          <a:p>
            <a:pPr algn="ctr">
              <a:lnSpc>
                <a:spcPts val="4073"/>
              </a:lnSpc>
            </a:pPr>
            <a:r>
              <a:rPr lang="en-US" sz="2951" spc="289">
                <a:solidFill>
                  <a:srgbClr val="231F20"/>
                </a:solidFill>
                <a:latin typeface="DM Sans Bold"/>
              </a:rPr>
              <a:t>COMPLIANCE MONITORING</a:t>
            </a:r>
          </a:p>
        </p:txBody>
      </p:sp>
      <p:sp>
        <p:nvSpPr>
          <p:cNvPr id="31" name="TextBox 31"/>
          <p:cNvSpPr txBox="1"/>
          <p:nvPr/>
        </p:nvSpPr>
        <p:spPr>
          <a:xfrm>
            <a:off x="13011221" y="7150267"/>
            <a:ext cx="3204526" cy="1263222"/>
          </a:xfrm>
          <a:prstGeom prst="rect">
            <a:avLst/>
          </a:prstGeom>
        </p:spPr>
        <p:txBody>
          <a:bodyPr lIns="0" tIns="0" rIns="0" bIns="0" rtlCol="0" anchor="t">
            <a:spAutoFit/>
          </a:bodyPr>
          <a:lstStyle/>
          <a:p>
            <a:pPr algn="ctr">
              <a:lnSpc>
                <a:spcPts val="2545"/>
              </a:lnSpc>
            </a:pPr>
            <a:r>
              <a:rPr lang="en-US" sz="1844" spc="180">
                <a:solidFill>
                  <a:srgbClr val="231F20"/>
                </a:solidFill>
                <a:latin typeface="DM Sans"/>
              </a:rPr>
              <a:t>Data governance structure must include participation from all levels.</a:t>
            </a:r>
          </a:p>
        </p:txBody>
      </p:sp>
      <p:sp>
        <p:nvSpPr>
          <p:cNvPr id="32" name="TextBox 32"/>
          <p:cNvSpPr txBox="1"/>
          <p:nvPr/>
        </p:nvSpPr>
        <p:spPr>
          <a:xfrm>
            <a:off x="12870836" y="5942960"/>
            <a:ext cx="3485296" cy="484899"/>
          </a:xfrm>
          <a:prstGeom prst="rect">
            <a:avLst/>
          </a:prstGeom>
        </p:spPr>
        <p:txBody>
          <a:bodyPr lIns="0" tIns="0" rIns="0" bIns="0" rtlCol="0" anchor="t">
            <a:spAutoFit/>
          </a:bodyPr>
          <a:lstStyle/>
          <a:p>
            <a:pPr algn="ctr">
              <a:lnSpc>
                <a:spcPts val="4073"/>
              </a:lnSpc>
            </a:pPr>
            <a:r>
              <a:rPr lang="en-US" sz="2951" spc="289">
                <a:solidFill>
                  <a:srgbClr val="231F20"/>
                </a:solidFill>
                <a:latin typeface="DM Sans Bold"/>
              </a:rPr>
              <a:t>PARTICIPATION</a:t>
            </a:r>
          </a:p>
        </p:txBody>
      </p:sp>
      <p:sp>
        <p:nvSpPr>
          <p:cNvPr id="33" name="Freeform 33"/>
          <p:cNvSpPr/>
          <p:nvPr/>
        </p:nvSpPr>
        <p:spPr>
          <a:xfrm rot="-10799999">
            <a:off x="-2729621" y="-7074240"/>
            <a:ext cx="7835077" cy="10939025"/>
          </a:xfrm>
          <a:custGeom>
            <a:avLst/>
            <a:gdLst/>
            <a:ahLst/>
            <a:cxnLst/>
            <a:rect l="l" t="t" r="r" b="b"/>
            <a:pathLst>
              <a:path w="7835077" h="10939025">
                <a:moveTo>
                  <a:pt x="0" y="0"/>
                </a:moveTo>
                <a:lnTo>
                  <a:pt x="7835076" y="0"/>
                </a:lnTo>
                <a:lnTo>
                  <a:pt x="7835076" y="10939026"/>
                </a:lnTo>
                <a:lnTo>
                  <a:pt x="0" y="1093902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34" name="TextBox 34"/>
          <p:cNvSpPr txBox="1"/>
          <p:nvPr/>
        </p:nvSpPr>
        <p:spPr>
          <a:xfrm>
            <a:off x="5395241" y="-133350"/>
            <a:ext cx="6916170" cy="1188729"/>
          </a:xfrm>
          <a:prstGeom prst="rect">
            <a:avLst/>
          </a:prstGeom>
        </p:spPr>
        <p:txBody>
          <a:bodyPr lIns="0" tIns="0" rIns="0" bIns="0" rtlCol="0" anchor="t">
            <a:spAutoFit/>
          </a:bodyPr>
          <a:lstStyle/>
          <a:p>
            <a:pPr algn="ctr">
              <a:lnSpc>
                <a:spcPts val="9743"/>
              </a:lnSpc>
            </a:pPr>
            <a:r>
              <a:rPr lang="en-US" sz="6959">
                <a:solidFill>
                  <a:srgbClr val="000000"/>
                </a:solidFill>
                <a:latin typeface="Canva Sans Bold"/>
              </a:rPr>
              <a:t>Success Factors</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84C6E"/>
        </a:solidFill>
        <a:effectLst/>
      </p:bgPr>
    </p:bg>
    <p:spTree>
      <p:nvGrpSpPr>
        <p:cNvPr id="1" name=""/>
        <p:cNvGrpSpPr/>
        <p:nvPr/>
      </p:nvGrpSpPr>
      <p:grpSpPr>
        <a:xfrm>
          <a:off x="0" y="0"/>
          <a:ext cx="0" cy="0"/>
          <a:chOff x="0" y="0"/>
          <a:chExt cx="0" cy="0"/>
        </a:xfrm>
      </p:grpSpPr>
      <p:grpSp>
        <p:nvGrpSpPr>
          <p:cNvPr id="2" name="Group 2"/>
          <p:cNvGrpSpPr/>
          <p:nvPr/>
        </p:nvGrpSpPr>
        <p:grpSpPr>
          <a:xfrm>
            <a:off x="-1477661" y="0"/>
            <a:ext cx="10304826" cy="1493864"/>
            <a:chOff x="0" y="0"/>
            <a:chExt cx="2714028" cy="393446"/>
          </a:xfrm>
        </p:grpSpPr>
        <p:sp>
          <p:nvSpPr>
            <p:cNvPr id="3" name="Freeform 3"/>
            <p:cNvSpPr/>
            <p:nvPr/>
          </p:nvSpPr>
          <p:spPr>
            <a:xfrm>
              <a:off x="0" y="0"/>
              <a:ext cx="2714028" cy="393446"/>
            </a:xfrm>
            <a:custGeom>
              <a:avLst/>
              <a:gdLst/>
              <a:ahLst/>
              <a:cxnLst/>
              <a:rect l="l" t="t" r="r" b="b"/>
              <a:pathLst>
                <a:path w="2714028" h="393446">
                  <a:moveTo>
                    <a:pt x="203200" y="0"/>
                  </a:moveTo>
                  <a:lnTo>
                    <a:pt x="2714028" y="0"/>
                  </a:lnTo>
                  <a:lnTo>
                    <a:pt x="2510828" y="393446"/>
                  </a:lnTo>
                  <a:lnTo>
                    <a:pt x="0" y="393446"/>
                  </a:lnTo>
                  <a:lnTo>
                    <a:pt x="203200" y="0"/>
                  </a:lnTo>
                  <a:close/>
                </a:path>
              </a:pathLst>
            </a:custGeom>
            <a:gradFill rotWithShape="1">
              <a:gsLst>
                <a:gs pos="0">
                  <a:srgbClr val="00569E">
                    <a:alpha val="100000"/>
                  </a:srgbClr>
                </a:gs>
                <a:gs pos="100000">
                  <a:srgbClr val="00B5F8">
                    <a:alpha val="100000"/>
                  </a:srgbClr>
                </a:gs>
              </a:gsLst>
              <a:path path="circle">
                <a:fillToRect r="100000" b="100000"/>
              </a:path>
              <a:tileRect l="-100000" t="-100000"/>
            </a:gradFill>
          </p:spPr>
          <p:txBody>
            <a:bodyPr/>
            <a:lstStyle/>
            <a:p>
              <a:endParaRPr lang="en-US"/>
            </a:p>
          </p:txBody>
        </p:sp>
        <p:sp>
          <p:nvSpPr>
            <p:cNvPr id="4" name="TextBox 4"/>
            <p:cNvSpPr txBox="1"/>
            <p:nvPr/>
          </p:nvSpPr>
          <p:spPr>
            <a:xfrm>
              <a:off x="101600" y="-114300"/>
              <a:ext cx="2510828" cy="507746"/>
            </a:xfrm>
            <a:prstGeom prst="rect">
              <a:avLst/>
            </a:prstGeom>
          </p:spPr>
          <p:txBody>
            <a:bodyPr lIns="50800" tIns="50800" rIns="50800" bIns="50800" rtlCol="0" anchor="ctr"/>
            <a:lstStyle/>
            <a:p>
              <a:pPr algn="ctr">
                <a:lnSpc>
                  <a:spcPts val="5849"/>
                </a:lnSpc>
              </a:pPr>
              <a:r>
                <a:rPr lang="en-US" sz="3899" spc="-97">
                  <a:solidFill>
                    <a:srgbClr val="FFFFFF"/>
                  </a:solidFill>
                  <a:latin typeface="Open Sauce Bold"/>
                </a:rPr>
                <a:t>Data Quality Management</a:t>
              </a:r>
            </a:p>
          </p:txBody>
        </p:sp>
      </p:grpSp>
      <p:sp>
        <p:nvSpPr>
          <p:cNvPr id="5" name="Freeform 5"/>
          <p:cNvSpPr/>
          <p:nvPr/>
        </p:nvSpPr>
        <p:spPr>
          <a:xfrm>
            <a:off x="9580739" y="405038"/>
            <a:ext cx="7206533" cy="1349587"/>
          </a:xfrm>
          <a:custGeom>
            <a:avLst/>
            <a:gdLst/>
            <a:ahLst/>
            <a:cxnLst/>
            <a:rect l="l" t="t" r="r" b="b"/>
            <a:pathLst>
              <a:path w="7206533" h="1349587">
                <a:moveTo>
                  <a:pt x="0" y="0"/>
                </a:moveTo>
                <a:lnTo>
                  <a:pt x="7206533" y="0"/>
                </a:lnTo>
                <a:lnTo>
                  <a:pt x="7206533" y="1349587"/>
                </a:lnTo>
                <a:lnTo>
                  <a:pt x="0" y="134958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Freeform 6"/>
          <p:cNvSpPr/>
          <p:nvPr/>
        </p:nvSpPr>
        <p:spPr>
          <a:xfrm>
            <a:off x="9684466" y="1976448"/>
            <a:ext cx="7102806" cy="1330162"/>
          </a:xfrm>
          <a:custGeom>
            <a:avLst/>
            <a:gdLst/>
            <a:ahLst/>
            <a:cxnLst/>
            <a:rect l="l" t="t" r="r" b="b"/>
            <a:pathLst>
              <a:path w="7102806" h="1330162">
                <a:moveTo>
                  <a:pt x="0" y="0"/>
                </a:moveTo>
                <a:lnTo>
                  <a:pt x="7102806" y="0"/>
                </a:lnTo>
                <a:lnTo>
                  <a:pt x="7102806" y="1330162"/>
                </a:lnTo>
                <a:lnTo>
                  <a:pt x="0" y="133016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7" name="Freeform 7"/>
          <p:cNvSpPr/>
          <p:nvPr/>
        </p:nvSpPr>
        <p:spPr>
          <a:xfrm>
            <a:off x="9684466" y="3529619"/>
            <a:ext cx="7102806" cy="1330162"/>
          </a:xfrm>
          <a:custGeom>
            <a:avLst/>
            <a:gdLst/>
            <a:ahLst/>
            <a:cxnLst/>
            <a:rect l="l" t="t" r="r" b="b"/>
            <a:pathLst>
              <a:path w="7102806" h="1330162">
                <a:moveTo>
                  <a:pt x="0" y="0"/>
                </a:moveTo>
                <a:lnTo>
                  <a:pt x="7102806" y="0"/>
                </a:lnTo>
                <a:lnTo>
                  <a:pt x="7102806" y="1330162"/>
                </a:lnTo>
                <a:lnTo>
                  <a:pt x="0" y="133016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8" name="Freeform 8"/>
          <p:cNvSpPr/>
          <p:nvPr/>
        </p:nvSpPr>
        <p:spPr>
          <a:xfrm>
            <a:off x="9684466" y="5140292"/>
            <a:ext cx="7102806" cy="1330162"/>
          </a:xfrm>
          <a:custGeom>
            <a:avLst/>
            <a:gdLst/>
            <a:ahLst/>
            <a:cxnLst/>
            <a:rect l="l" t="t" r="r" b="b"/>
            <a:pathLst>
              <a:path w="7102806" h="1330162">
                <a:moveTo>
                  <a:pt x="0" y="0"/>
                </a:moveTo>
                <a:lnTo>
                  <a:pt x="7102806" y="0"/>
                </a:lnTo>
                <a:lnTo>
                  <a:pt x="7102806" y="1330161"/>
                </a:lnTo>
                <a:lnTo>
                  <a:pt x="0" y="133016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9" name="Freeform 9"/>
          <p:cNvSpPr/>
          <p:nvPr/>
        </p:nvSpPr>
        <p:spPr>
          <a:xfrm>
            <a:off x="9684466" y="6786068"/>
            <a:ext cx="7200301" cy="1348420"/>
          </a:xfrm>
          <a:custGeom>
            <a:avLst/>
            <a:gdLst/>
            <a:ahLst/>
            <a:cxnLst/>
            <a:rect l="l" t="t" r="r" b="b"/>
            <a:pathLst>
              <a:path w="7200301" h="1348420">
                <a:moveTo>
                  <a:pt x="0" y="0"/>
                </a:moveTo>
                <a:lnTo>
                  <a:pt x="7200302" y="0"/>
                </a:lnTo>
                <a:lnTo>
                  <a:pt x="7200302" y="1348420"/>
                </a:lnTo>
                <a:lnTo>
                  <a:pt x="0" y="134842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0" name="Freeform 10"/>
          <p:cNvSpPr/>
          <p:nvPr/>
        </p:nvSpPr>
        <p:spPr>
          <a:xfrm>
            <a:off x="9735718" y="562573"/>
            <a:ext cx="981222" cy="981222"/>
          </a:xfrm>
          <a:custGeom>
            <a:avLst/>
            <a:gdLst/>
            <a:ahLst/>
            <a:cxnLst/>
            <a:rect l="l" t="t" r="r" b="b"/>
            <a:pathLst>
              <a:path w="981222" h="981222">
                <a:moveTo>
                  <a:pt x="0" y="0"/>
                </a:moveTo>
                <a:lnTo>
                  <a:pt x="981222" y="0"/>
                </a:lnTo>
                <a:lnTo>
                  <a:pt x="981222" y="981223"/>
                </a:lnTo>
                <a:lnTo>
                  <a:pt x="0" y="98122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1" name="Freeform 11"/>
          <p:cNvSpPr/>
          <p:nvPr/>
        </p:nvSpPr>
        <p:spPr>
          <a:xfrm>
            <a:off x="9808348" y="2127035"/>
            <a:ext cx="1028988" cy="1028988"/>
          </a:xfrm>
          <a:custGeom>
            <a:avLst/>
            <a:gdLst/>
            <a:ahLst/>
            <a:cxnLst/>
            <a:rect l="l" t="t" r="r" b="b"/>
            <a:pathLst>
              <a:path w="1028988" h="1028988">
                <a:moveTo>
                  <a:pt x="0" y="0"/>
                </a:moveTo>
                <a:lnTo>
                  <a:pt x="1028989" y="0"/>
                </a:lnTo>
                <a:lnTo>
                  <a:pt x="1028989" y="1028988"/>
                </a:lnTo>
                <a:lnTo>
                  <a:pt x="0" y="102898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2" name="Freeform 12"/>
          <p:cNvSpPr/>
          <p:nvPr/>
        </p:nvSpPr>
        <p:spPr>
          <a:xfrm>
            <a:off x="9808348" y="3737707"/>
            <a:ext cx="1028988" cy="1028988"/>
          </a:xfrm>
          <a:custGeom>
            <a:avLst/>
            <a:gdLst/>
            <a:ahLst/>
            <a:cxnLst/>
            <a:rect l="l" t="t" r="r" b="b"/>
            <a:pathLst>
              <a:path w="1028988" h="1028988">
                <a:moveTo>
                  <a:pt x="0" y="0"/>
                </a:moveTo>
                <a:lnTo>
                  <a:pt x="1028989" y="0"/>
                </a:lnTo>
                <a:lnTo>
                  <a:pt x="1028989" y="1028988"/>
                </a:lnTo>
                <a:lnTo>
                  <a:pt x="0" y="102898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3" name="Freeform 13"/>
          <p:cNvSpPr/>
          <p:nvPr/>
        </p:nvSpPr>
        <p:spPr>
          <a:xfrm>
            <a:off x="9808348" y="5290878"/>
            <a:ext cx="1028988" cy="1028988"/>
          </a:xfrm>
          <a:custGeom>
            <a:avLst/>
            <a:gdLst/>
            <a:ahLst/>
            <a:cxnLst/>
            <a:rect l="l" t="t" r="r" b="b"/>
            <a:pathLst>
              <a:path w="1028988" h="1028988">
                <a:moveTo>
                  <a:pt x="0" y="0"/>
                </a:moveTo>
                <a:lnTo>
                  <a:pt x="1028989" y="0"/>
                </a:lnTo>
                <a:lnTo>
                  <a:pt x="1028989" y="1028989"/>
                </a:lnTo>
                <a:lnTo>
                  <a:pt x="0" y="1028989"/>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4" name="Freeform 14"/>
          <p:cNvSpPr/>
          <p:nvPr/>
        </p:nvSpPr>
        <p:spPr>
          <a:xfrm>
            <a:off x="9808348" y="6962850"/>
            <a:ext cx="976597" cy="976597"/>
          </a:xfrm>
          <a:custGeom>
            <a:avLst/>
            <a:gdLst/>
            <a:ahLst/>
            <a:cxnLst/>
            <a:rect l="l" t="t" r="r" b="b"/>
            <a:pathLst>
              <a:path w="976597" h="976597">
                <a:moveTo>
                  <a:pt x="0" y="0"/>
                </a:moveTo>
                <a:lnTo>
                  <a:pt x="976597" y="0"/>
                </a:lnTo>
                <a:lnTo>
                  <a:pt x="976597" y="976597"/>
                </a:lnTo>
                <a:lnTo>
                  <a:pt x="0" y="976597"/>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15" name="Freeform 15"/>
          <p:cNvSpPr/>
          <p:nvPr/>
        </p:nvSpPr>
        <p:spPr>
          <a:xfrm>
            <a:off x="9733214" y="8450102"/>
            <a:ext cx="7102806" cy="1330162"/>
          </a:xfrm>
          <a:custGeom>
            <a:avLst/>
            <a:gdLst/>
            <a:ahLst/>
            <a:cxnLst/>
            <a:rect l="l" t="t" r="r" b="b"/>
            <a:pathLst>
              <a:path w="7102806" h="1330162">
                <a:moveTo>
                  <a:pt x="0" y="0"/>
                </a:moveTo>
                <a:lnTo>
                  <a:pt x="7102806" y="0"/>
                </a:lnTo>
                <a:lnTo>
                  <a:pt x="7102806" y="1330162"/>
                </a:lnTo>
                <a:lnTo>
                  <a:pt x="0" y="133016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6" name="Freeform 16"/>
          <p:cNvSpPr/>
          <p:nvPr/>
        </p:nvSpPr>
        <p:spPr>
          <a:xfrm>
            <a:off x="1333561" y="2533563"/>
            <a:ext cx="6203718" cy="6229318"/>
          </a:xfrm>
          <a:custGeom>
            <a:avLst/>
            <a:gdLst/>
            <a:ahLst/>
            <a:cxnLst/>
            <a:rect l="l" t="t" r="r" b="b"/>
            <a:pathLst>
              <a:path w="6203718" h="6229318">
                <a:moveTo>
                  <a:pt x="0" y="0"/>
                </a:moveTo>
                <a:lnTo>
                  <a:pt x="6203718" y="0"/>
                </a:lnTo>
                <a:lnTo>
                  <a:pt x="6203718" y="6229317"/>
                </a:lnTo>
                <a:lnTo>
                  <a:pt x="0" y="6229317"/>
                </a:lnTo>
                <a:lnTo>
                  <a:pt x="0" y="0"/>
                </a:lnTo>
                <a:close/>
              </a:path>
            </a:pathLst>
          </a:custGeom>
          <a:blipFill>
            <a:blip r:embed="rId14"/>
            <a:stretch>
              <a:fillRect/>
            </a:stretch>
          </a:blipFill>
        </p:spPr>
        <p:txBody>
          <a:bodyPr/>
          <a:lstStyle/>
          <a:p>
            <a:endParaRPr lang="en-US"/>
          </a:p>
        </p:txBody>
      </p:sp>
      <p:sp>
        <p:nvSpPr>
          <p:cNvPr id="17" name="Freeform 17"/>
          <p:cNvSpPr/>
          <p:nvPr/>
        </p:nvSpPr>
        <p:spPr>
          <a:xfrm>
            <a:off x="9808348" y="8601213"/>
            <a:ext cx="1110773" cy="1110773"/>
          </a:xfrm>
          <a:custGeom>
            <a:avLst/>
            <a:gdLst/>
            <a:ahLst/>
            <a:cxnLst/>
            <a:rect l="l" t="t" r="r" b="b"/>
            <a:pathLst>
              <a:path w="1110773" h="1110773">
                <a:moveTo>
                  <a:pt x="0" y="0"/>
                </a:moveTo>
                <a:lnTo>
                  <a:pt x="1110773" y="0"/>
                </a:lnTo>
                <a:lnTo>
                  <a:pt x="1110773" y="1110773"/>
                </a:lnTo>
                <a:lnTo>
                  <a:pt x="0" y="1110773"/>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en-US"/>
          </a:p>
        </p:txBody>
      </p:sp>
      <p:sp>
        <p:nvSpPr>
          <p:cNvPr id="18" name="TextBox 18"/>
          <p:cNvSpPr txBox="1"/>
          <p:nvPr/>
        </p:nvSpPr>
        <p:spPr>
          <a:xfrm>
            <a:off x="10347899" y="505423"/>
            <a:ext cx="5882434" cy="1471024"/>
          </a:xfrm>
          <a:prstGeom prst="rect">
            <a:avLst/>
          </a:prstGeom>
        </p:spPr>
        <p:txBody>
          <a:bodyPr lIns="0" tIns="0" rIns="0" bIns="0" rtlCol="0" anchor="t">
            <a:spAutoFit/>
          </a:bodyPr>
          <a:lstStyle/>
          <a:p>
            <a:pPr marL="610497" lvl="1" indent="-305248" algn="ctr">
              <a:lnSpc>
                <a:spcPts val="3958"/>
              </a:lnSpc>
              <a:buFont typeface="Arial"/>
              <a:buChar char="•"/>
            </a:pPr>
            <a:r>
              <a:rPr lang="en-US" sz="2827">
                <a:solidFill>
                  <a:srgbClr val="000000"/>
                </a:solidFill>
                <a:latin typeface="Open Sauce Bold"/>
              </a:rPr>
              <a:t>Accuracy: Correctness of data, free from errors</a:t>
            </a:r>
          </a:p>
          <a:p>
            <a:pPr algn="ctr">
              <a:lnSpc>
                <a:spcPts val="3958"/>
              </a:lnSpc>
              <a:spcBef>
                <a:spcPct val="0"/>
              </a:spcBef>
            </a:pPr>
            <a:endParaRPr lang="en-US" sz="2827">
              <a:solidFill>
                <a:srgbClr val="000000"/>
              </a:solidFill>
              <a:latin typeface="Open Sauce Bold"/>
            </a:endParaRPr>
          </a:p>
        </p:txBody>
      </p:sp>
      <p:sp>
        <p:nvSpPr>
          <p:cNvPr id="19" name="TextBox 19"/>
          <p:cNvSpPr txBox="1"/>
          <p:nvPr/>
        </p:nvSpPr>
        <p:spPr>
          <a:xfrm>
            <a:off x="11171008" y="2180231"/>
            <a:ext cx="5834502" cy="975792"/>
          </a:xfrm>
          <a:prstGeom prst="rect">
            <a:avLst/>
          </a:prstGeom>
        </p:spPr>
        <p:txBody>
          <a:bodyPr lIns="0" tIns="0" rIns="0" bIns="0" rtlCol="0" anchor="t">
            <a:spAutoFit/>
          </a:bodyPr>
          <a:lstStyle/>
          <a:p>
            <a:pPr algn="l">
              <a:lnSpc>
                <a:spcPts val="3958"/>
              </a:lnSpc>
              <a:spcBef>
                <a:spcPct val="0"/>
              </a:spcBef>
            </a:pPr>
            <a:r>
              <a:rPr lang="en-US" sz="2827">
                <a:solidFill>
                  <a:srgbClr val="000000"/>
                </a:solidFill>
                <a:latin typeface="Open Sauce Bold"/>
              </a:rPr>
              <a:t>Timeliness: Data is up-to-date and available when needed.</a:t>
            </a:r>
          </a:p>
        </p:txBody>
      </p:sp>
      <p:sp>
        <p:nvSpPr>
          <p:cNvPr id="20" name="TextBox 20"/>
          <p:cNvSpPr txBox="1"/>
          <p:nvPr/>
        </p:nvSpPr>
        <p:spPr>
          <a:xfrm>
            <a:off x="11050266" y="3711228"/>
            <a:ext cx="5834502" cy="975792"/>
          </a:xfrm>
          <a:prstGeom prst="rect">
            <a:avLst/>
          </a:prstGeom>
        </p:spPr>
        <p:txBody>
          <a:bodyPr lIns="0" tIns="0" rIns="0" bIns="0" rtlCol="0" anchor="t">
            <a:spAutoFit/>
          </a:bodyPr>
          <a:lstStyle/>
          <a:p>
            <a:pPr algn="l">
              <a:lnSpc>
                <a:spcPts val="3958"/>
              </a:lnSpc>
              <a:spcBef>
                <a:spcPct val="0"/>
              </a:spcBef>
            </a:pPr>
            <a:r>
              <a:rPr lang="en-US" sz="2827">
                <a:solidFill>
                  <a:srgbClr val="000000"/>
                </a:solidFill>
                <a:latin typeface="Open Sauce Bold"/>
              </a:rPr>
              <a:t>Relevance: Data is pertinent to the task at hand.</a:t>
            </a:r>
          </a:p>
        </p:txBody>
      </p:sp>
      <p:sp>
        <p:nvSpPr>
          <p:cNvPr id="21" name="TextBox 21"/>
          <p:cNvSpPr txBox="1"/>
          <p:nvPr/>
        </p:nvSpPr>
        <p:spPr>
          <a:xfrm>
            <a:off x="11106674" y="5344075"/>
            <a:ext cx="5834502" cy="975792"/>
          </a:xfrm>
          <a:prstGeom prst="rect">
            <a:avLst/>
          </a:prstGeom>
        </p:spPr>
        <p:txBody>
          <a:bodyPr lIns="0" tIns="0" rIns="0" bIns="0" rtlCol="0" anchor="t">
            <a:spAutoFit/>
          </a:bodyPr>
          <a:lstStyle/>
          <a:p>
            <a:pPr algn="l">
              <a:lnSpc>
                <a:spcPts val="3958"/>
              </a:lnSpc>
              <a:spcBef>
                <a:spcPct val="0"/>
              </a:spcBef>
            </a:pPr>
            <a:r>
              <a:rPr lang="en-US" sz="2827">
                <a:solidFill>
                  <a:srgbClr val="000000"/>
                </a:solidFill>
                <a:latin typeface="Open Sauce Bold"/>
              </a:rPr>
              <a:t>Completeness: All necessary data is present.</a:t>
            </a:r>
          </a:p>
        </p:txBody>
      </p:sp>
      <p:sp>
        <p:nvSpPr>
          <p:cNvPr id="22" name="TextBox 22"/>
          <p:cNvSpPr txBox="1"/>
          <p:nvPr/>
        </p:nvSpPr>
        <p:spPr>
          <a:xfrm>
            <a:off x="11050266" y="7053401"/>
            <a:ext cx="5834502" cy="960732"/>
          </a:xfrm>
          <a:prstGeom prst="rect">
            <a:avLst/>
          </a:prstGeom>
        </p:spPr>
        <p:txBody>
          <a:bodyPr lIns="0" tIns="0" rIns="0" bIns="0" rtlCol="0" anchor="t">
            <a:spAutoFit/>
          </a:bodyPr>
          <a:lstStyle/>
          <a:p>
            <a:pPr algn="l">
              <a:lnSpc>
                <a:spcPts val="3831"/>
              </a:lnSpc>
              <a:spcBef>
                <a:spcPct val="0"/>
              </a:spcBef>
            </a:pPr>
            <a:r>
              <a:rPr lang="en-US" sz="2736">
                <a:solidFill>
                  <a:srgbClr val="000000"/>
                </a:solidFill>
                <a:latin typeface="Open Sauce Bold"/>
                <a:ea typeface="Open Sauce Bold"/>
              </a:rPr>
              <a:t>Trustworthine﻿ss: Data is reliable and can be trusted.</a:t>
            </a:r>
          </a:p>
        </p:txBody>
      </p:sp>
      <p:sp>
        <p:nvSpPr>
          <p:cNvPr id="23" name="TextBox 23"/>
          <p:cNvSpPr txBox="1"/>
          <p:nvPr/>
        </p:nvSpPr>
        <p:spPr>
          <a:xfrm>
            <a:off x="11171008" y="8705730"/>
            <a:ext cx="5834502" cy="960732"/>
          </a:xfrm>
          <a:prstGeom prst="rect">
            <a:avLst/>
          </a:prstGeom>
        </p:spPr>
        <p:txBody>
          <a:bodyPr lIns="0" tIns="0" rIns="0" bIns="0" rtlCol="0" anchor="t">
            <a:spAutoFit/>
          </a:bodyPr>
          <a:lstStyle/>
          <a:p>
            <a:pPr algn="l">
              <a:lnSpc>
                <a:spcPts val="3831"/>
              </a:lnSpc>
              <a:spcBef>
                <a:spcPct val="0"/>
              </a:spcBef>
            </a:pPr>
            <a:r>
              <a:rPr lang="en-US" sz="2736">
                <a:solidFill>
                  <a:srgbClr val="000000"/>
                </a:solidFill>
                <a:latin typeface="Open Sauce Bold"/>
                <a:ea typeface="Open Sauce Bold"/>
              </a:rPr>
              <a:t>Conte﻿xtual Definition: Data is understood within its context.</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6656283" y="-2445901"/>
            <a:ext cx="15178802" cy="15178802"/>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145DA0"/>
              </a:solidFill>
              <a:prstDash val="solid"/>
              <a:miter/>
            </a:ln>
          </p:spPr>
          <p:txBody>
            <a:bodyPr/>
            <a:lstStyle/>
            <a:p>
              <a:endParaRPr lang="en-US"/>
            </a:p>
          </p:txBody>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6007842" y="-1797460"/>
            <a:ext cx="13881919" cy="13881919"/>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84C6E"/>
            </a:solidFill>
          </p:spPr>
          <p:txBody>
            <a:bodyPr/>
            <a:lstStyle/>
            <a:p>
              <a:endParaRPr lang="en-US"/>
            </a:p>
          </p:txBody>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8" name="TextBox 8"/>
          <p:cNvSpPr txBox="1"/>
          <p:nvPr/>
        </p:nvSpPr>
        <p:spPr>
          <a:xfrm>
            <a:off x="790924" y="4154707"/>
            <a:ext cx="6860841" cy="2268047"/>
          </a:xfrm>
          <a:prstGeom prst="rect">
            <a:avLst/>
          </a:prstGeom>
        </p:spPr>
        <p:txBody>
          <a:bodyPr lIns="0" tIns="0" rIns="0" bIns="0" rtlCol="0" anchor="t">
            <a:spAutoFit/>
          </a:bodyPr>
          <a:lstStyle/>
          <a:p>
            <a:pPr marL="0" lvl="0" indent="0" algn="l">
              <a:lnSpc>
                <a:spcPts val="6014"/>
              </a:lnSpc>
              <a:spcBef>
                <a:spcPct val="0"/>
              </a:spcBef>
            </a:pPr>
            <a:r>
              <a:rPr lang="en-US" sz="4295" dirty="0">
                <a:solidFill>
                  <a:srgbClr val="000000"/>
                </a:solidFill>
                <a:latin typeface="Open Sans Extra Bold"/>
              </a:rPr>
              <a:t>RELATIONSHIP BETWEEN DATA QUALITY AND DATA GOVERNANCE</a:t>
            </a:r>
          </a:p>
        </p:txBody>
      </p:sp>
      <p:sp>
        <p:nvSpPr>
          <p:cNvPr id="9" name="Freeform 9"/>
          <p:cNvSpPr/>
          <p:nvPr/>
        </p:nvSpPr>
        <p:spPr>
          <a:xfrm>
            <a:off x="8618101" y="1767991"/>
            <a:ext cx="1424256" cy="1424256"/>
          </a:xfrm>
          <a:custGeom>
            <a:avLst/>
            <a:gdLst/>
            <a:ahLst/>
            <a:cxnLst/>
            <a:rect l="l" t="t" r="r" b="b"/>
            <a:pathLst>
              <a:path w="1424256" h="1424256">
                <a:moveTo>
                  <a:pt x="0" y="0"/>
                </a:moveTo>
                <a:lnTo>
                  <a:pt x="1424255" y="0"/>
                </a:lnTo>
                <a:lnTo>
                  <a:pt x="1424255" y="1424256"/>
                </a:lnTo>
                <a:lnTo>
                  <a:pt x="0" y="1424256"/>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US"/>
          </a:p>
        </p:txBody>
      </p:sp>
      <p:sp>
        <p:nvSpPr>
          <p:cNvPr id="10" name="TextBox 10"/>
          <p:cNvSpPr txBox="1"/>
          <p:nvPr/>
        </p:nvSpPr>
        <p:spPr>
          <a:xfrm>
            <a:off x="10162447" y="1825672"/>
            <a:ext cx="5942672" cy="1576000"/>
          </a:xfrm>
          <a:prstGeom prst="rect">
            <a:avLst/>
          </a:prstGeom>
        </p:spPr>
        <p:txBody>
          <a:bodyPr lIns="0" tIns="0" rIns="0" bIns="0" rtlCol="0" anchor="t">
            <a:spAutoFit/>
          </a:bodyPr>
          <a:lstStyle/>
          <a:p>
            <a:pPr algn="l">
              <a:lnSpc>
                <a:spcPts val="2495"/>
              </a:lnSpc>
            </a:pPr>
            <a:r>
              <a:rPr lang="en-US" sz="1782" spc="-35">
                <a:solidFill>
                  <a:srgbClr val="145DA0"/>
                </a:solidFill>
                <a:latin typeface="Poppins"/>
              </a:rPr>
              <a:t>Establishing Data Standards : Defines these standards and policies, ensuring a structured approach to maintaining and improving data quality across the organization.</a:t>
            </a:r>
          </a:p>
          <a:p>
            <a:pPr algn="l">
              <a:lnSpc>
                <a:spcPts val="2495"/>
              </a:lnSpc>
            </a:pPr>
            <a:endParaRPr lang="en-US" sz="1782" spc="-35">
              <a:solidFill>
                <a:srgbClr val="145DA0"/>
              </a:solidFill>
              <a:latin typeface="Poppins"/>
            </a:endParaRPr>
          </a:p>
        </p:txBody>
      </p:sp>
      <p:sp>
        <p:nvSpPr>
          <p:cNvPr id="11" name="TextBox 11"/>
          <p:cNvSpPr txBox="1"/>
          <p:nvPr/>
        </p:nvSpPr>
        <p:spPr>
          <a:xfrm>
            <a:off x="8763159" y="2041203"/>
            <a:ext cx="1134140" cy="801632"/>
          </a:xfrm>
          <a:prstGeom prst="rect">
            <a:avLst/>
          </a:prstGeom>
        </p:spPr>
        <p:txBody>
          <a:bodyPr lIns="0" tIns="0" rIns="0" bIns="0" rtlCol="0" anchor="t">
            <a:spAutoFit/>
          </a:bodyPr>
          <a:lstStyle/>
          <a:p>
            <a:pPr marL="0" lvl="0" indent="0" algn="ctr">
              <a:lnSpc>
                <a:spcPts val="6697"/>
              </a:lnSpc>
              <a:spcBef>
                <a:spcPct val="0"/>
              </a:spcBef>
            </a:pPr>
            <a:r>
              <a:rPr lang="en-US" sz="4784">
                <a:solidFill>
                  <a:srgbClr val="000000"/>
                </a:solidFill>
                <a:latin typeface="Open Sans Extra Bold"/>
              </a:rPr>
              <a:t>01</a:t>
            </a:r>
          </a:p>
        </p:txBody>
      </p:sp>
      <p:sp>
        <p:nvSpPr>
          <p:cNvPr id="12" name="Freeform 12"/>
          <p:cNvSpPr/>
          <p:nvPr/>
        </p:nvSpPr>
        <p:spPr>
          <a:xfrm>
            <a:off x="9121217" y="3655165"/>
            <a:ext cx="1424256" cy="1424256"/>
          </a:xfrm>
          <a:custGeom>
            <a:avLst/>
            <a:gdLst/>
            <a:ahLst/>
            <a:cxnLst/>
            <a:rect l="l" t="t" r="r" b="b"/>
            <a:pathLst>
              <a:path w="1424256" h="1424256">
                <a:moveTo>
                  <a:pt x="0" y="0"/>
                </a:moveTo>
                <a:lnTo>
                  <a:pt x="1424256" y="0"/>
                </a:lnTo>
                <a:lnTo>
                  <a:pt x="1424256" y="1424256"/>
                </a:lnTo>
                <a:lnTo>
                  <a:pt x="0" y="1424256"/>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US"/>
          </a:p>
        </p:txBody>
      </p:sp>
      <p:sp>
        <p:nvSpPr>
          <p:cNvPr id="13" name="TextBox 13"/>
          <p:cNvSpPr txBox="1"/>
          <p:nvPr/>
        </p:nvSpPr>
        <p:spPr>
          <a:xfrm>
            <a:off x="10983623" y="5712856"/>
            <a:ext cx="5768345" cy="1261270"/>
          </a:xfrm>
          <a:prstGeom prst="rect">
            <a:avLst/>
          </a:prstGeom>
        </p:spPr>
        <p:txBody>
          <a:bodyPr lIns="0" tIns="0" rIns="0" bIns="0" rtlCol="0" anchor="t">
            <a:spAutoFit/>
          </a:bodyPr>
          <a:lstStyle/>
          <a:p>
            <a:pPr algn="l">
              <a:lnSpc>
                <a:spcPts val="2495"/>
              </a:lnSpc>
            </a:pPr>
            <a:r>
              <a:rPr lang="en-US" sz="1782" spc="-35">
                <a:solidFill>
                  <a:srgbClr val="145DA0"/>
                </a:solidFill>
                <a:latin typeface="Poppins"/>
              </a:rPr>
              <a:t>Accountability and Responsibility : Provides a framework for accountability, clearly defining roles and responsibilities for data quality management within the organization.</a:t>
            </a:r>
          </a:p>
        </p:txBody>
      </p:sp>
      <p:sp>
        <p:nvSpPr>
          <p:cNvPr id="14" name="TextBox 14"/>
          <p:cNvSpPr txBox="1"/>
          <p:nvPr/>
        </p:nvSpPr>
        <p:spPr>
          <a:xfrm>
            <a:off x="9266275" y="3928377"/>
            <a:ext cx="1134140" cy="801632"/>
          </a:xfrm>
          <a:prstGeom prst="rect">
            <a:avLst/>
          </a:prstGeom>
        </p:spPr>
        <p:txBody>
          <a:bodyPr lIns="0" tIns="0" rIns="0" bIns="0" rtlCol="0" anchor="t">
            <a:spAutoFit/>
          </a:bodyPr>
          <a:lstStyle/>
          <a:p>
            <a:pPr marL="0" lvl="0" indent="0" algn="ctr">
              <a:lnSpc>
                <a:spcPts val="6697"/>
              </a:lnSpc>
              <a:spcBef>
                <a:spcPct val="0"/>
              </a:spcBef>
            </a:pPr>
            <a:r>
              <a:rPr lang="en-US" sz="4784">
                <a:solidFill>
                  <a:srgbClr val="000000"/>
                </a:solidFill>
                <a:latin typeface="Open Sans Extra Bold"/>
              </a:rPr>
              <a:t>02</a:t>
            </a:r>
          </a:p>
        </p:txBody>
      </p:sp>
      <p:sp>
        <p:nvSpPr>
          <p:cNvPr id="15" name="Freeform 15"/>
          <p:cNvSpPr/>
          <p:nvPr/>
        </p:nvSpPr>
        <p:spPr>
          <a:xfrm>
            <a:off x="9121217" y="5601037"/>
            <a:ext cx="1424256" cy="1424256"/>
          </a:xfrm>
          <a:custGeom>
            <a:avLst/>
            <a:gdLst/>
            <a:ahLst/>
            <a:cxnLst/>
            <a:rect l="l" t="t" r="r" b="b"/>
            <a:pathLst>
              <a:path w="1424256" h="1424256">
                <a:moveTo>
                  <a:pt x="0" y="0"/>
                </a:moveTo>
                <a:lnTo>
                  <a:pt x="1424256" y="0"/>
                </a:lnTo>
                <a:lnTo>
                  <a:pt x="1424256" y="1424256"/>
                </a:lnTo>
                <a:lnTo>
                  <a:pt x="0" y="1424256"/>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US"/>
          </a:p>
        </p:txBody>
      </p:sp>
      <p:sp>
        <p:nvSpPr>
          <p:cNvPr id="16" name="TextBox 16"/>
          <p:cNvSpPr txBox="1"/>
          <p:nvPr/>
        </p:nvSpPr>
        <p:spPr>
          <a:xfrm>
            <a:off x="10849585" y="3439236"/>
            <a:ext cx="7038276" cy="1798964"/>
          </a:xfrm>
          <a:prstGeom prst="rect">
            <a:avLst/>
          </a:prstGeom>
        </p:spPr>
        <p:txBody>
          <a:bodyPr lIns="0" tIns="0" rIns="0" bIns="0" rtlCol="0" anchor="t">
            <a:spAutoFit/>
          </a:bodyPr>
          <a:lstStyle/>
          <a:p>
            <a:pPr algn="l">
              <a:lnSpc>
                <a:spcPts val="2358"/>
              </a:lnSpc>
            </a:pPr>
            <a:r>
              <a:rPr lang="en-US" sz="1684" spc="-33">
                <a:solidFill>
                  <a:srgbClr val="145DA0"/>
                </a:solidFill>
                <a:latin typeface="Poppins"/>
              </a:rPr>
              <a:t>Trust and Stakeholder Confidence : Governance frameworks define the ethical use of data in decision-making processes, ensuring that data-driven decisions are fair, unbiased, and in the best interest of stakeholders. This ethical approach supports the goal of data quality assessments to provide accurate and trustworthy data for analysis.</a:t>
            </a:r>
          </a:p>
        </p:txBody>
      </p:sp>
      <p:sp>
        <p:nvSpPr>
          <p:cNvPr id="17" name="TextBox 17"/>
          <p:cNvSpPr txBox="1"/>
          <p:nvPr/>
        </p:nvSpPr>
        <p:spPr>
          <a:xfrm>
            <a:off x="9266275" y="5874249"/>
            <a:ext cx="1134140" cy="801632"/>
          </a:xfrm>
          <a:prstGeom prst="rect">
            <a:avLst/>
          </a:prstGeom>
        </p:spPr>
        <p:txBody>
          <a:bodyPr lIns="0" tIns="0" rIns="0" bIns="0" rtlCol="0" anchor="t">
            <a:spAutoFit/>
          </a:bodyPr>
          <a:lstStyle/>
          <a:p>
            <a:pPr marL="0" lvl="0" indent="0" algn="ctr">
              <a:lnSpc>
                <a:spcPts val="6697"/>
              </a:lnSpc>
              <a:spcBef>
                <a:spcPct val="0"/>
              </a:spcBef>
            </a:pPr>
            <a:r>
              <a:rPr lang="en-US" sz="4784">
                <a:solidFill>
                  <a:srgbClr val="000000"/>
                </a:solidFill>
                <a:latin typeface="Open Sans Extra Bold"/>
              </a:rPr>
              <a:t>03</a:t>
            </a:r>
          </a:p>
        </p:txBody>
      </p:sp>
      <p:sp>
        <p:nvSpPr>
          <p:cNvPr id="18" name="Freeform 18"/>
          <p:cNvSpPr/>
          <p:nvPr/>
        </p:nvSpPr>
        <p:spPr>
          <a:xfrm>
            <a:off x="8496263" y="7490770"/>
            <a:ext cx="1424256" cy="1424256"/>
          </a:xfrm>
          <a:custGeom>
            <a:avLst/>
            <a:gdLst/>
            <a:ahLst/>
            <a:cxnLst/>
            <a:rect l="l" t="t" r="r" b="b"/>
            <a:pathLst>
              <a:path w="1424256" h="1424256">
                <a:moveTo>
                  <a:pt x="0" y="0"/>
                </a:moveTo>
                <a:lnTo>
                  <a:pt x="1424256" y="0"/>
                </a:lnTo>
                <a:lnTo>
                  <a:pt x="1424256" y="1424255"/>
                </a:lnTo>
                <a:lnTo>
                  <a:pt x="0" y="1424255"/>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US"/>
          </a:p>
        </p:txBody>
      </p:sp>
      <p:sp>
        <p:nvSpPr>
          <p:cNvPr id="19" name="TextBox 19"/>
          <p:cNvSpPr txBox="1"/>
          <p:nvPr/>
        </p:nvSpPr>
        <p:spPr>
          <a:xfrm>
            <a:off x="10162447" y="7707060"/>
            <a:ext cx="7973465" cy="1890729"/>
          </a:xfrm>
          <a:prstGeom prst="rect">
            <a:avLst/>
          </a:prstGeom>
        </p:spPr>
        <p:txBody>
          <a:bodyPr lIns="0" tIns="0" rIns="0" bIns="0" rtlCol="0" anchor="t">
            <a:spAutoFit/>
          </a:bodyPr>
          <a:lstStyle/>
          <a:p>
            <a:pPr algn="l">
              <a:lnSpc>
                <a:spcPts val="2495"/>
              </a:lnSpc>
            </a:pPr>
            <a:r>
              <a:rPr lang="en-US" sz="1782" spc="-35">
                <a:solidFill>
                  <a:srgbClr val="145DA0"/>
                </a:solidFill>
                <a:latin typeface="Poppins"/>
              </a:rPr>
              <a:t>Decision-Making and Business Intelligence : Governance frameworks define the ethical use of data in decision-making processes, ensuring that data-driven decisions are fair, unbiased, and in the best interest of stakeholders. This ethical approach supports the goal of data quality assessments to provide accurate and trustworthy data for analysis.</a:t>
            </a:r>
          </a:p>
          <a:p>
            <a:pPr algn="l">
              <a:lnSpc>
                <a:spcPts val="2495"/>
              </a:lnSpc>
            </a:pPr>
            <a:endParaRPr lang="en-US" sz="1782" spc="-35">
              <a:solidFill>
                <a:srgbClr val="145DA0"/>
              </a:solidFill>
              <a:latin typeface="Poppins"/>
            </a:endParaRPr>
          </a:p>
        </p:txBody>
      </p:sp>
      <p:sp>
        <p:nvSpPr>
          <p:cNvPr id="20" name="TextBox 20"/>
          <p:cNvSpPr txBox="1"/>
          <p:nvPr/>
        </p:nvSpPr>
        <p:spPr>
          <a:xfrm>
            <a:off x="8641321" y="7763982"/>
            <a:ext cx="1134140" cy="801632"/>
          </a:xfrm>
          <a:prstGeom prst="rect">
            <a:avLst/>
          </a:prstGeom>
        </p:spPr>
        <p:txBody>
          <a:bodyPr lIns="0" tIns="0" rIns="0" bIns="0" rtlCol="0" anchor="t">
            <a:spAutoFit/>
          </a:bodyPr>
          <a:lstStyle/>
          <a:p>
            <a:pPr marL="0" lvl="0" indent="0" algn="ctr">
              <a:lnSpc>
                <a:spcPts val="6697"/>
              </a:lnSpc>
              <a:spcBef>
                <a:spcPct val="0"/>
              </a:spcBef>
            </a:pPr>
            <a:r>
              <a:rPr lang="en-US" sz="4784">
                <a:solidFill>
                  <a:srgbClr val="000000"/>
                </a:solidFill>
                <a:latin typeface="Open Sans Extra Bold"/>
              </a:rPr>
              <a:t>04</a:t>
            </a:r>
          </a:p>
        </p:txBody>
      </p:sp>
      <p:grpSp>
        <p:nvGrpSpPr>
          <p:cNvPr id="21" name="Group 21"/>
          <p:cNvGrpSpPr/>
          <p:nvPr/>
        </p:nvGrpSpPr>
        <p:grpSpPr>
          <a:xfrm>
            <a:off x="7905455" y="2656032"/>
            <a:ext cx="373607" cy="373607"/>
            <a:chOff x="0" y="0"/>
            <a:chExt cx="812800" cy="812800"/>
          </a:xfrm>
        </p:grpSpPr>
        <p:sp>
          <p:nvSpPr>
            <p:cNvPr id="22" name="Freeform 2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txBody>
            <a:bodyPr/>
            <a:lstStyle/>
            <a:p>
              <a:endParaRPr lang="en-US"/>
            </a:p>
          </p:txBody>
        </p:sp>
        <p:sp>
          <p:nvSpPr>
            <p:cNvPr id="23" name="TextBox 23"/>
            <p:cNvSpPr txBox="1"/>
            <p:nvPr/>
          </p:nvSpPr>
          <p:spPr>
            <a:xfrm>
              <a:off x="76200" y="28575"/>
              <a:ext cx="660400" cy="708025"/>
            </a:xfrm>
            <a:prstGeom prst="rect">
              <a:avLst/>
            </a:prstGeom>
          </p:spPr>
          <p:txBody>
            <a:bodyPr lIns="0" tIns="0" rIns="0" bIns="0" rtlCol="0" anchor="ctr"/>
            <a:lstStyle/>
            <a:p>
              <a:pPr algn="ctr">
                <a:lnSpc>
                  <a:spcPts val="3640"/>
                </a:lnSpc>
              </a:pPr>
              <a:endParaRPr/>
            </a:p>
          </p:txBody>
        </p:sp>
      </p:grpSp>
      <p:grpSp>
        <p:nvGrpSpPr>
          <p:cNvPr id="24" name="Group 24"/>
          <p:cNvGrpSpPr/>
          <p:nvPr/>
        </p:nvGrpSpPr>
        <p:grpSpPr>
          <a:xfrm>
            <a:off x="8315313" y="4180490"/>
            <a:ext cx="373607" cy="373607"/>
            <a:chOff x="0" y="0"/>
            <a:chExt cx="812800" cy="812800"/>
          </a:xfrm>
        </p:grpSpPr>
        <p:sp>
          <p:nvSpPr>
            <p:cNvPr id="25" name="Freeform 2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txBody>
            <a:bodyPr/>
            <a:lstStyle/>
            <a:p>
              <a:endParaRPr lang="en-US"/>
            </a:p>
          </p:txBody>
        </p:sp>
        <p:sp>
          <p:nvSpPr>
            <p:cNvPr id="26" name="TextBox 26"/>
            <p:cNvSpPr txBox="1"/>
            <p:nvPr/>
          </p:nvSpPr>
          <p:spPr>
            <a:xfrm>
              <a:off x="76200" y="28575"/>
              <a:ext cx="660400" cy="708025"/>
            </a:xfrm>
            <a:prstGeom prst="rect">
              <a:avLst/>
            </a:prstGeom>
          </p:spPr>
          <p:txBody>
            <a:bodyPr lIns="0" tIns="0" rIns="0" bIns="0" rtlCol="0" anchor="ctr"/>
            <a:lstStyle/>
            <a:p>
              <a:pPr algn="ctr">
                <a:lnSpc>
                  <a:spcPts val="3640"/>
                </a:lnSpc>
              </a:pPr>
              <a:endParaRPr/>
            </a:p>
          </p:txBody>
        </p:sp>
      </p:grpSp>
      <p:grpSp>
        <p:nvGrpSpPr>
          <p:cNvPr id="27" name="Group 27"/>
          <p:cNvGrpSpPr/>
          <p:nvPr/>
        </p:nvGrpSpPr>
        <p:grpSpPr>
          <a:xfrm>
            <a:off x="7944228" y="7402839"/>
            <a:ext cx="373607" cy="373607"/>
            <a:chOff x="0" y="0"/>
            <a:chExt cx="812800" cy="812800"/>
          </a:xfrm>
        </p:grpSpPr>
        <p:sp>
          <p:nvSpPr>
            <p:cNvPr id="28" name="Freeform 2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txBody>
            <a:bodyPr/>
            <a:lstStyle/>
            <a:p>
              <a:endParaRPr lang="en-US"/>
            </a:p>
          </p:txBody>
        </p:sp>
        <p:sp>
          <p:nvSpPr>
            <p:cNvPr id="29" name="TextBox 29"/>
            <p:cNvSpPr txBox="1"/>
            <p:nvPr/>
          </p:nvSpPr>
          <p:spPr>
            <a:xfrm>
              <a:off x="76200" y="28575"/>
              <a:ext cx="660400" cy="708025"/>
            </a:xfrm>
            <a:prstGeom prst="rect">
              <a:avLst/>
            </a:prstGeom>
          </p:spPr>
          <p:txBody>
            <a:bodyPr lIns="0" tIns="0" rIns="0" bIns="0" rtlCol="0" anchor="ctr"/>
            <a:lstStyle/>
            <a:p>
              <a:pPr algn="ctr">
                <a:lnSpc>
                  <a:spcPts val="3640"/>
                </a:lnSpc>
              </a:pPr>
              <a:endParaRPr/>
            </a:p>
          </p:txBody>
        </p:sp>
      </p:grpSp>
      <p:grpSp>
        <p:nvGrpSpPr>
          <p:cNvPr id="30" name="Group 30"/>
          <p:cNvGrpSpPr/>
          <p:nvPr/>
        </p:nvGrpSpPr>
        <p:grpSpPr>
          <a:xfrm>
            <a:off x="8309460" y="5760481"/>
            <a:ext cx="373607" cy="373607"/>
            <a:chOff x="0" y="0"/>
            <a:chExt cx="812800" cy="812800"/>
          </a:xfrm>
        </p:grpSpPr>
        <p:sp>
          <p:nvSpPr>
            <p:cNvPr id="31" name="Freeform 3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txBody>
            <a:bodyPr/>
            <a:lstStyle/>
            <a:p>
              <a:endParaRPr lang="en-US"/>
            </a:p>
          </p:txBody>
        </p:sp>
        <p:sp>
          <p:nvSpPr>
            <p:cNvPr id="32" name="TextBox 32"/>
            <p:cNvSpPr txBox="1"/>
            <p:nvPr/>
          </p:nvSpPr>
          <p:spPr>
            <a:xfrm>
              <a:off x="76200" y="28575"/>
              <a:ext cx="660400" cy="708025"/>
            </a:xfrm>
            <a:prstGeom prst="rect">
              <a:avLst/>
            </a:prstGeom>
          </p:spPr>
          <p:txBody>
            <a:bodyPr lIns="0" tIns="0" rIns="0" bIns="0" rtlCol="0" anchor="ctr"/>
            <a:lstStyle/>
            <a:p>
              <a:pPr algn="ctr">
                <a:lnSpc>
                  <a:spcPts val="3640"/>
                </a:lnSpc>
              </a:pPr>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sp>
        <p:nvSpPr>
          <p:cNvPr id="2" name="AutoShape 2"/>
          <p:cNvSpPr/>
          <p:nvPr/>
        </p:nvSpPr>
        <p:spPr>
          <a:xfrm>
            <a:off x="-260599" y="9061267"/>
            <a:ext cx="7105264" cy="19050"/>
          </a:xfrm>
          <a:prstGeom prst="line">
            <a:avLst/>
          </a:prstGeom>
          <a:ln w="114300" cap="flat">
            <a:solidFill>
              <a:srgbClr val="9FC3D0"/>
            </a:solidFill>
            <a:prstDash val="solid"/>
            <a:headEnd type="none" w="sm" len="sm"/>
            <a:tailEnd type="none" w="sm" len="sm"/>
          </a:ln>
        </p:spPr>
        <p:txBody>
          <a:bodyPr/>
          <a:lstStyle/>
          <a:p>
            <a:endParaRPr lang="en-US"/>
          </a:p>
        </p:txBody>
      </p:sp>
      <p:sp>
        <p:nvSpPr>
          <p:cNvPr id="3" name="Freeform 3"/>
          <p:cNvSpPr/>
          <p:nvPr/>
        </p:nvSpPr>
        <p:spPr>
          <a:xfrm>
            <a:off x="13764167" y="6208199"/>
            <a:ext cx="7315200" cy="2477783"/>
          </a:xfrm>
          <a:custGeom>
            <a:avLst/>
            <a:gdLst/>
            <a:ahLst/>
            <a:cxnLst/>
            <a:rect l="l" t="t" r="r" b="b"/>
            <a:pathLst>
              <a:path w="7315200" h="2477783">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AutoShape 4"/>
          <p:cNvSpPr/>
          <p:nvPr/>
        </p:nvSpPr>
        <p:spPr>
          <a:xfrm>
            <a:off x="11430169" y="9061267"/>
            <a:ext cx="7105264" cy="19050"/>
          </a:xfrm>
          <a:prstGeom prst="line">
            <a:avLst/>
          </a:prstGeom>
          <a:ln w="114300" cap="flat">
            <a:solidFill>
              <a:srgbClr val="9FC3D0"/>
            </a:solidFill>
            <a:prstDash val="solid"/>
            <a:headEnd type="none" w="sm" len="sm"/>
            <a:tailEnd type="none" w="sm" len="sm"/>
          </a:ln>
        </p:spPr>
        <p:txBody>
          <a:bodyPr/>
          <a:lstStyle/>
          <a:p>
            <a:endParaRPr lang="en-US"/>
          </a:p>
        </p:txBody>
      </p:sp>
      <p:sp>
        <p:nvSpPr>
          <p:cNvPr id="5" name="TextBox 5"/>
          <p:cNvSpPr txBox="1"/>
          <p:nvPr/>
        </p:nvSpPr>
        <p:spPr>
          <a:xfrm>
            <a:off x="2553980" y="904875"/>
            <a:ext cx="13180039" cy="1038225"/>
          </a:xfrm>
          <a:prstGeom prst="rect">
            <a:avLst/>
          </a:prstGeom>
        </p:spPr>
        <p:txBody>
          <a:bodyPr lIns="0" tIns="0" rIns="0" bIns="0" rtlCol="0" anchor="t">
            <a:spAutoFit/>
          </a:bodyPr>
          <a:lstStyle/>
          <a:p>
            <a:pPr algn="ctr">
              <a:lnSpc>
                <a:spcPts val="8400"/>
              </a:lnSpc>
            </a:pPr>
            <a:r>
              <a:rPr lang="en-US" sz="6000">
                <a:solidFill>
                  <a:srgbClr val="000000"/>
                </a:solidFill>
                <a:latin typeface="Alatsi Bold"/>
              </a:rPr>
              <a:t>CASE STUDY ANALYSIS</a:t>
            </a:r>
          </a:p>
        </p:txBody>
      </p:sp>
      <p:sp>
        <p:nvSpPr>
          <p:cNvPr id="6" name="Freeform 6"/>
          <p:cNvSpPr/>
          <p:nvPr/>
        </p:nvSpPr>
        <p:spPr>
          <a:xfrm>
            <a:off x="-2627572" y="-733336"/>
            <a:ext cx="7315200" cy="2477783"/>
          </a:xfrm>
          <a:custGeom>
            <a:avLst/>
            <a:gdLst/>
            <a:ahLst/>
            <a:cxnLst/>
            <a:rect l="l" t="t" r="r" b="b"/>
            <a:pathLst>
              <a:path w="7315200" h="2477783">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7" name="Freeform 7"/>
          <p:cNvSpPr/>
          <p:nvPr/>
        </p:nvSpPr>
        <p:spPr>
          <a:xfrm rot="1313163">
            <a:off x="-4261137" y="6573910"/>
            <a:ext cx="9085628" cy="5368780"/>
          </a:xfrm>
          <a:custGeom>
            <a:avLst/>
            <a:gdLst/>
            <a:ahLst/>
            <a:cxnLst/>
            <a:rect l="l" t="t" r="r" b="b"/>
            <a:pathLst>
              <a:path w="9085628" h="5368780">
                <a:moveTo>
                  <a:pt x="0" y="0"/>
                </a:moveTo>
                <a:lnTo>
                  <a:pt x="9085628" y="0"/>
                </a:lnTo>
                <a:lnTo>
                  <a:pt x="9085628" y="5368780"/>
                </a:lnTo>
                <a:lnTo>
                  <a:pt x="0" y="536878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8" name="Freeform 8"/>
          <p:cNvSpPr/>
          <p:nvPr/>
        </p:nvSpPr>
        <p:spPr>
          <a:xfrm rot="1313163">
            <a:off x="14330817" y="-1655690"/>
            <a:ext cx="9085628" cy="5368780"/>
          </a:xfrm>
          <a:custGeom>
            <a:avLst/>
            <a:gdLst/>
            <a:ahLst/>
            <a:cxnLst/>
            <a:rect l="l" t="t" r="r" b="b"/>
            <a:pathLst>
              <a:path w="9085628" h="5368780">
                <a:moveTo>
                  <a:pt x="0" y="0"/>
                </a:moveTo>
                <a:lnTo>
                  <a:pt x="9085629" y="0"/>
                </a:lnTo>
                <a:lnTo>
                  <a:pt x="9085629" y="5368780"/>
                </a:lnTo>
                <a:lnTo>
                  <a:pt x="0" y="536878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9" name="Group 9"/>
          <p:cNvGrpSpPr/>
          <p:nvPr/>
        </p:nvGrpSpPr>
        <p:grpSpPr>
          <a:xfrm>
            <a:off x="1301817" y="2296906"/>
            <a:ext cx="15684366" cy="6042414"/>
            <a:chOff x="0" y="0"/>
            <a:chExt cx="4130862" cy="1591418"/>
          </a:xfrm>
        </p:grpSpPr>
        <p:sp>
          <p:nvSpPr>
            <p:cNvPr id="10" name="Freeform 10"/>
            <p:cNvSpPr/>
            <p:nvPr/>
          </p:nvSpPr>
          <p:spPr>
            <a:xfrm>
              <a:off x="0" y="0"/>
              <a:ext cx="4130862" cy="1591418"/>
            </a:xfrm>
            <a:custGeom>
              <a:avLst/>
              <a:gdLst/>
              <a:ahLst/>
              <a:cxnLst/>
              <a:rect l="l" t="t" r="r" b="b"/>
              <a:pathLst>
                <a:path w="4130862" h="1591418">
                  <a:moveTo>
                    <a:pt x="25174" y="0"/>
                  </a:moveTo>
                  <a:lnTo>
                    <a:pt x="4105688" y="0"/>
                  </a:lnTo>
                  <a:cubicBezTo>
                    <a:pt x="4112364" y="0"/>
                    <a:pt x="4118768" y="2652"/>
                    <a:pt x="4123489" y="7373"/>
                  </a:cubicBezTo>
                  <a:cubicBezTo>
                    <a:pt x="4128210" y="12094"/>
                    <a:pt x="4130862" y="18497"/>
                    <a:pt x="4130862" y="25174"/>
                  </a:cubicBezTo>
                  <a:lnTo>
                    <a:pt x="4130862" y="1566244"/>
                  </a:lnTo>
                  <a:cubicBezTo>
                    <a:pt x="4130862" y="1572920"/>
                    <a:pt x="4128210" y="1579323"/>
                    <a:pt x="4123489" y="1584044"/>
                  </a:cubicBezTo>
                  <a:cubicBezTo>
                    <a:pt x="4118768" y="1588765"/>
                    <a:pt x="4112364" y="1591418"/>
                    <a:pt x="4105688" y="1591418"/>
                  </a:cubicBezTo>
                  <a:lnTo>
                    <a:pt x="25174" y="1591418"/>
                  </a:lnTo>
                  <a:cubicBezTo>
                    <a:pt x="18497" y="1591418"/>
                    <a:pt x="12094" y="1588765"/>
                    <a:pt x="7373" y="1584044"/>
                  </a:cubicBezTo>
                  <a:cubicBezTo>
                    <a:pt x="2652" y="1579323"/>
                    <a:pt x="0" y="1572920"/>
                    <a:pt x="0" y="1566244"/>
                  </a:cubicBezTo>
                  <a:lnTo>
                    <a:pt x="0" y="25174"/>
                  </a:lnTo>
                  <a:cubicBezTo>
                    <a:pt x="0" y="18497"/>
                    <a:pt x="2652" y="12094"/>
                    <a:pt x="7373" y="7373"/>
                  </a:cubicBezTo>
                  <a:cubicBezTo>
                    <a:pt x="12094" y="2652"/>
                    <a:pt x="18497" y="0"/>
                    <a:pt x="25174" y="0"/>
                  </a:cubicBezTo>
                  <a:close/>
                </a:path>
              </a:pathLst>
            </a:custGeom>
            <a:solidFill>
              <a:srgbClr val="CFF4FF"/>
            </a:solidFill>
          </p:spPr>
          <p:txBody>
            <a:bodyPr/>
            <a:lstStyle/>
            <a:p>
              <a:endParaRPr lang="en-US"/>
            </a:p>
          </p:txBody>
        </p:sp>
        <p:sp>
          <p:nvSpPr>
            <p:cNvPr id="11" name="TextBox 11"/>
            <p:cNvSpPr txBox="1"/>
            <p:nvPr/>
          </p:nvSpPr>
          <p:spPr>
            <a:xfrm>
              <a:off x="0" y="-57150"/>
              <a:ext cx="4130862" cy="1648568"/>
            </a:xfrm>
            <a:prstGeom prst="rect">
              <a:avLst/>
            </a:prstGeom>
          </p:spPr>
          <p:txBody>
            <a:bodyPr lIns="50800" tIns="50800" rIns="50800" bIns="50800" rtlCol="0" anchor="ctr"/>
            <a:lstStyle/>
            <a:p>
              <a:pPr marL="647700" lvl="1" indent="-323850" algn="l">
                <a:lnSpc>
                  <a:spcPts val="4200"/>
                </a:lnSpc>
                <a:buFont typeface="Arial"/>
                <a:buChar char="•"/>
              </a:pPr>
              <a:r>
                <a:rPr lang="en-US" sz="3000">
                  <a:solidFill>
                    <a:srgbClr val="000000"/>
                  </a:solidFill>
                  <a:latin typeface="Alatsi"/>
                </a:rPr>
                <a:t>Context: Investigates the importance of data governance in relation to IT governance, especially concerning Sarbanes-Oxley (SOX) compliance.</a:t>
              </a:r>
            </a:p>
            <a:p>
              <a:pPr algn="l">
                <a:lnSpc>
                  <a:spcPts val="4200"/>
                </a:lnSpc>
              </a:pPr>
              <a:endParaRPr lang="en-US" sz="3000">
                <a:solidFill>
                  <a:srgbClr val="000000"/>
                </a:solidFill>
                <a:latin typeface="Alatsi"/>
              </a:endParaRPr>
            </a:p>
            <a:p>
              <a:pPr marL="647700" lvl="1" indent="-323850" algn="l">
                <a:lnSpc>
                  <a:spcPts val="4200"/>
                </a:lnSpc>
                <a:buFont typeface="Arial"/>
                <a:buChar char="•"/>
              </a:pPr>
              <a:r>
                <a:rPr lang="en-US" sz="3000">
                  <a:solidFill>
                    <a:srgbClr val="000000"/>
                  </a:solidFill>
                  <a:latin typeface="Alatsi"/>
                </a:rPr>
                <a:t>Problem Addressed: Inefficiencies due to a lack of clear roles and responsibilities in data management.</a:t>
              </a:r>
            </a:p>
            <a:p>
              <a:pPr algn="l">
                <a:lnSpc>
                  <a:spcPts val="4200"/>
                </a:lnSpc>
              </a:pPr>
              <a:endParaRPr lang="en-US" sz="3000">
                <a:solidFill>
                  <a:srgbClr val="000000"/>
                </a:solidFill>
                <a:latin typeface="Alatsi"/>
              </a:endParaRPr>
            </a:p>
            <a:p>
              <a:pPr marL="647700" lvl="1" indent="-323850" algn="l">
                <a:lnSpc>
                  <a:spcPts val="4200"/>
                </a:lnSpc>
                <a:buFont typeface="Arial"/>
                <a:buChar char="•"/>
              </a:pPr>
              <a:r>
                <a:rPr lang="en-US" sz="3000">
                  <a:solidFill>
                    <a:srgbClr val="000000"/>
                  </a:solidFill>
                  <a:latin typeface="Alatsi"/>
                </a:rPr>
                <a:t>Relevance: Emphasizes the necessity of a structured Data Governance framework for effective data management.</a:t>
              </a:r>
            </a:p>
            <a:p>
              <a:pPr algn="ctr">
                <a:lnSpc>
                  <a:spcPts val="2659"/>
                </a:lnSpc>
              </a:pPr>
              <a:endParaRPr lang="en-US" sz="3000">
                <a:solidFill>
                  <a:srgbClr val="000000"/>
                </a:solidFill>
                <a:latin typeface="Alatsi"/>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sp>
        <p:nvSpPr>
          <p:cNvPr id="2" name="Freeform 2"/>
          <p:cNvSpPr/>
          <p:nvPr/>
        </p:nvSpPr>
        <p:spPr>
          <a:xfrm rot="1313163">
            <a:off x="-4261137" y="6573910"/>
            <a:ext cx="9085628" cy="5368780"/>
          </a:xfrm>
          <a:custGeom>
            <a:avLst/>
            <a:gdLst/>
            <a:ahLst/>
            <a:cxnLst/>
            <a:rect l="l" t="t" r="r" b="b"/>
            <a:pathLst>
              <a:path w="9085628" h="5368780">
                <a:moveTo>
                  <a:pt x="0" y="0"/>
                </a:moveTo>
                <a:lnTo>
                  <a:pt x="9085628" y="0"/>
                </a:lnTo>
                <a:lnTo>
                  <a:pt x="9085628" y="5368780"/>
                </a:lnTo>
                <a:lnTo>
                  <a:pt x="0" y="536878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1313163">
            <a:off x="14330817" y="-1655690"/>
            <a:ext cx="9085628" cy="5368780"/>
          </a:xfrm>
          <a:custGeom>
            <a:avLst/>
            <a:gdLst/>
            <a:ahLst/>
            <a:cxnLst/>
            <a:rect l="l" t="t" r="r" b="b"/>
            <a:pathLst>
              <a:path w="9085628" h="5368780">
                <a:moveTo>
                  <a:pt x="0" y="0"/>
                </a:moveTo>
                <a:lnTo>
                  <a:pt x="9085629" y="0"/>
                </a:lnTo>
                <a:lnTo>
                  <a:pt x="9085629" y="5368780"/>
                </a:lnTo>
                <a:lnTo>
                  <a:pt x="0" y="536878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TextBox 4"/>
          <p:cNvSpPr txBox="1"/>
          <p:nvPr/>
        </p:nvSpPr>
        <p:spPr>
          <a:xfrm>
            <a:off x="2553980" y="904875"/>
            <a:ext cx="13180039" cy="1038225"/>
          </a:xfrm>
          <a:prstGeom prst="rect">
            <a:avLst/>
          </a:prstGeom>
        </p:spPr>
        <p:txBody>
          <a:bodyPr lIns="0" tIns="0" rIns="0" bIns="0" rtlCol="0" anchor="t">
            <a:spAutoFit/>
          </a:bodyPr>
          <a:lstStyle/>
          <a:p>
            <a:pPr algn="ctr">
              <a:lnSpc>
                <a:spcPts val="8400"/>
              </a:lnSpc>
            </a:pPr>
            <a:r>
              <a:rPr lang="en-US" sz="6000">
                <a:solidFill>
                  <a:srgbClr val="000000"/>
                </a:solidFill>
                <a:latin typeface="Alatsi Bold"/>
              </a:rPr>
              <a:t>WHAT WAS DONE RIGHT</a:t>
            </a:r>
          </a:p>
        </p:txBody>
      </p:sp>
      <p:sp>
        <p:nvSpPr>
          <p:cNvPr id="5" name="Freeform 5"/>
          <p:cNvSpPr/>
          <p:nvPr/>
        </p:nvSpPr>
        <p:spPr>
          <a:xfrm>
            <a:off x="13815634" y="7680439"/>
            <a:ext cx="7315200" cy="2477783"/>
          </a:xfrm>
          <a:custGeom>
            <a:avLst/>
            <a:gdLst/>
            <a:ahLst/>
            <a:cxnLst/>
            <a:rect l="l" t="t" r="r" b="b"/>
            <a:pathLst>
              <a:path w="7315200" h="2477783">
                <a:moveTo>
                  <a:pt x="0" y="0"/>
                </a:moveTo>
                <a:lnTo>
                  <a:pt x="7315200" y="0"/>
                </a:lnTo>
                <a:lnTo>
                  <a:pt x="7315200" y="2477784"/>
                </a:lnTo>
                <a:lnTo>
                  <a:pt x="0" y="247778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6" name="Freeform 6"/>
          <p:cNvSpPr/>
          <p:nvPr/>
        </p:nvSpPr>
        <p:spPr>
          <a:xfrm>
            <a:off x="-2628900" y="-1449083"/>
            <a:ext cx="7315200" cy="2477783"/>
          </a:xfrm>
          <a:custGeom>
            <a:avLst/>
            <a:gdLst/>
            <a:ahLst/>
            <a:cxnLst/>
            <a:rect l="l" t="t" r="r" b="b"/>
            <a:pathLst>
              <a:path w="7315200" h="2477783">
                <a:moveTo>
                  <a:pt x="0" y="0"/>
                </a:moveTo>
                <a:lnTo>
                  <a:pt x="7315200" y="0"/>
                </a:lnTo>
                <a:lnTo>
                  <a:pt x="7315200" y="2477783"/>
                </a:lnTo>
                <a:lnTo>
                  <a:pt x="0" y="247778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7" name="AutoShape 7"/>
          <p:cNvSpPr/>
          <p:nvPr/>
        </p:nvSpPr>
        <p:spPr>
          <a:xfrm>
            <a:off x="-260599" y="9061267"/>
            <a:ext cx="7105264" cy="19050"/>
          </a:xfrm>
          <a:prstGeom prst="line">
            <a:avLst/>
          </a:prstGeom>
          <a:ln w="114300" cap="flat">
            <a:solidFill>
              <a:srgbClr val="9FC3D0"/>
            </a:solidFill>
            <a:prstDash val="solid"/>
            <a:headEnd type="none" w="sm" len="sm"/>
            <a:tailEnd type="none" w="sm" len="sm"/>
          </a:ln>
        </p:spPr>
        <p:txBody>
          <a:bodyPr/>
          <a:lstStyle/>
          <a:p>
            <a:endParaRPr lang="en-US"/>
          </a:p>
        </p:txBody>
      </p:sp>
      <p:sp>
        <p:nvSpPr>
          <p:cNvPr id="8" name="AutoShape 8"/>
          <p:cNvSpPr/>
          <p:nvPr/>
        </p:nvSpPr>
        <p:spPr>
          <a:xfrm>
            <a:off x="11430169" y="9061267"/>
            <a:ext cx="7105264" cy="19050"/>
          </a:xfrm>
          <a:prstGeom prst="line">
            <a:avLst/>
          </a:prstGeom>
          <a:ln w="114300" cap="flat">
            <a:solidFill>
              <a:srgbClr val="9FC3D0"/>
            </a:solidFill>
            <a:prstDash val="solid"/>
            <a:headEnd type="none" w="sm" len="sm"/>
            <a:tailEnd type="none" w="sm" len="sm"/>
          </a:ln>
        </p:spPr>
        <p:txBody>
          <a:bodyPr/>
          <a:lstStyle/>
          <a:p>
            <a:endParaRPr lang="en-US"/>
          </a:p>
        </p:txBody>
      </p:sp>
      <p:grpSp>
        <p:nvGrpSpPr>
          <p:cNvPr id="9" name="Group 9"/>
          <p:cNvGrpSpPr/>
          <p:nvPr/>
        </p:nvGrpSpPr>
        <p:grpSpPr>
          <a:xfrm>
            <a:off x="1301817" y="2296906"/>
            <a:ext cx="15684366" cy="2123556"/>
            <a:chOff x="0" y="0"/>
            <a:chExt cx="4130862" cy="559291"/>
          </a:xfrm>
        </p:grpSpPr>
        <p:sp>
          <p:nvSpPr>
            <p:cNvPr id="10" name="Freeform 10"/>
            <p:cNvSpPr/>
            <p:nvPr/>
          </p:nvSpPr>
          <p:spPr>
            <a:xfrm>
              <a:off x="0" y="0"/>
              <a:ext cx="4130862" cy="559291"/>
            </a:xfrm>
            <a:custGeom>
              <a:avLst/>
              <a:gdLst/>
              <a:ahLst/>
              <a:cxnLst/>
              <a:rect l="l" t="t" r="r" b="b"/>
              <a:pathLst>
                <a:path w="4130862" h="559291">
                  <a:moveTo>
                    <a:pt x="25174" y="0"/>
                  </a:moveTo>
                  <a:lnTo>
                    <a:pt x="4105688" y="0"/>
                  </a:lnTo>
                  <a:cubicBezTo>
                    <a:pt x="4112364" y="0"/>
                    <a:pt x="4118768" y="2652"/>
                    <a:pt x="4123489" y="7373"/>
                  </a:cubicBezTo>
                  <a:cubicBezTo>
                    <a:pt x="4128210" y="12094"/>
                    <a:pt x="4130862" y="18497"/>
                    <a:pt x="4130862" y="25174"/>
                  </a:cubicBezTo>
                  <a:lnTo>
                    <a:pt x="4130862" y="534117"/>
                  </a:lnTo>
                  <a:cubicBezTo>
                    <a:pt x="4130862" y="540793"/>
                    <a:pt x="4128210" y="547196"/>
                    <a:pt x="4123489" y="551917"/>
                  </a:cubicBezTo>
                  <a:cubicBezTo>
                    <a:pt x="4118768" y="556638"/>
                    <a:pt x="4112364" y="559291"/>
                    <a:pt x="4105688" y="559291"/>
                  </a:cubicBezTo>
                  <a:lnTo>
                    <a:pt x="25174" y="559291"/>
                  </a:lnTo>
                  <a:cubicBezTo>
                    <a:pt x="18497" y="559291"/>
                    <a:pt x="12094" y="556638"/>
                    <a:pt x="7373" y="551917"/>
                  </a:cubicBezTo>
                  <a:cubicBezTo>
                    <a:pt x="2652" y="547196"/>
                    <a:pt x="0" y="540793"/>
                    <a:pt x="0" y="534117"/>
                  </a:cubicBezTo>
                  <a:lnTo>
                    <a:pt x="0" y="25174"/>
                  </a:lnTo>
                  <a:cubicBezTo>
                    <a:pt x="0" y="18497"/>
                    <a:pt x="2652" y="12094"/>
                    <a:pt x="7373" y="7373"/>
                  </a:cubicBezTo>
                  <a:cubicBezTo>
                    <a:pt x="12094" y="2652"/>
                    <a:pt x="18497" y="0"/>
                    <a:pt x="25174" y="0"/>
                  </a:cubicBezTo>
                  <a:close/>
                </a:path>
              </a:pathLst>
            </a:custGeom>
            <a:solidFill>
              <a:srgbClr val="CFF4FF"/>
            </a:solidFill>
          </p:spPr>
          <p:txBody>
            <a:bodyPr/>
            <a:lstStyle/>
            <a:p>
              <a:endParaRPr lang="en-US"/>
            </a:p>
          </p:txBody>
        </p:sp>
        <p:sp>
          <p:nvSpPr>
            <p:cNvPr id="11" name="TextBox 11"/>
            <p:cNvSpPr txBox="1"/>
            <p:nvPr/>
          </p:nvSpPr>
          <p:spPr>
            <a:xfrm>
              <a:off x="0" y="-38100"/>
              <a:ext cx="4130862" cy="597391"/>
            </a:xfrm>
            <a:prstGeom prst="rect">
              <a:avLst/>
            </a:prstGeom>
          </p:spPr>
          <p:txBody>
            <a:bodyPr lIns="50800" tIns="50800" rIns="50800" bIns="50800" rtlCol="0" anchor="ctr"/>
            <a:lstStyle/>
            <a:p>
              <a:pPr algn="ctr">
                <a:lnSpc>
                  <a:spcPts val="2659"/>
                </a:lnSpc>
              </a:pPr>
              <a:endParaRPr/>
            </a:p>
          </p:txBody>
        </p:sp>
      </p:grpSp>
      <p:sp>
        <p:nvSpPr>
          <p:cNvPr id="12" name="TextBox 12"/>
          <p:cNvSpPr txBox="1"/>
          <p:nvPr/>
        </p:nvSpPr>
        <p:spPr>
          <a:xfrm>
            <a:off x="2394451" y="2854460"/>
            <a:ext cx="14315937" cy="1047377"/>
          </a:xfrm>
          <a:prstGeom prst="rect">
            <a:avLst/>
          </a:prstGeom>
        </p:spPr>
        <p:txBody>
          <a:bodyPr lIns="0" tIns="0" rIns="0" bIns="0" rtlCol="0" anchor="t">
            <a:spAutoFit/>
          </a:bodyPr>
          <a:lstStyle/>
          <a:p>
            <a:pPr algn="l">
              <a:lnSpc>
                <a:spcPts val="4220"/>
              </a:lnSpc>
            </a:pPr>
            <a:r>
              <a:rPr lang="en-US" sz="3014">
                <a:solidFill>
                  <a:srgbClr val="000000"/>
                </a:solidFill>
                <a:latin typeface="Alatsi Bold"/>
              </a:rPr>
              <a:t>Creation of Data Management Team: Established a dedicated team for strategic and tactical direction on data-related issues.</a:t>
            </a:r>
          </a:p>
        </p:txBody>
      </p:sp>
      <p:grpSp>
        <p:nvGrpSpPr>
          <p:cNvPr id="13" name="Group 13"/>
          <p:cNvGrpSpPr/>
          <p:nvPr/>
        </p:nvGrpSpPr>
        <p:grpSpPr>
          <a:xfrm>
            <a:off x="1501016" y="3148244"/>
            <a:ext cx="516960" cy="516960"/>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txBody>
            <a:bodyPr/>
            <a:lstStyle/>
            <a:p>
              <a:endParaRPr lang="en-US"/>
            </a:p>
          </p:txBody>
        </p:sp>
        <p:sp>
          <p:nvSpPr>
            <p:cNvPr id="15" name="TextBox 15"/>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6" name="Group 16"/>
          <p:cNvGrpSpPr/>
          <p:nvPr/>
        </p:nvGrpSpPr>
        <p:grpSpPr>
          <a:xfrm>
            <a:off x="1301817" y="5825887"/>
            <a:ext cx="15684366" cy="2123556"/>
            <a:chOff x="0" y="0"/>
            <a:chExt cx="4130862" cy="559291"/>
          </a:xfrm>
        </p:grpSpPr>
        <p:sp>
          <p:nvSpPr>
            <p:cNvPr id="17" name="Freeform 17"/>
            <p:cNvSpPr/>
            <p:nvPr/>
          </p:nvSpPr>
          <p:spPr>
            <a:xfrm>
              <a:off x="0" y="0"/>
              <a:ext cx="4130862" cy="559291"/>
            </a:xfrm>
            <a:custGeom>
              <a:avLst/>
              <a:gdLst/>
              <a:ahLst/>
              <a:cxnLst/>
              <a:rect l="l" t="t" r="r" b="b"/>
              <a:pathLst>
                <a:path w="4130862" h="559291">
                  <a:moveTo>
                    <a:pt x="25174" y="0"/>
                  </a:moveTo>
                  <a:lnTo>
                    <a:pt x="4105688" y="0"/>
                  </a:lnTo>
                  <a:cubicBezTo>
                    <a:pt x="4112364" y="0"/>
                    <a:pt x="4118768" y="2652"/>
                    <a:pt x="4123489" y="7373"/>
                  </a:cubicBezTo>
                  <a:cubicBezTo>
                    <a:pt x="4128210" y="12094"/>
                    <a:pt x="4130862" y="18497"/>
                    <a:pt x="4130862" y="25174"/>
                  </a:cubicBezTo>
                  <a:lnTo>
                    <a:pt x="4130862" y="534117"/>
                  </a:lnTo>
                  <a:cubicBezTo>
                    <a:pt x="4130862" y="540793"/>
                    <a:pt x="4128210" y="547196"/>
                    <a:pt x="4123489" y="551917"/>
                  </a:cubicBezTo>
                  <a:cubicBezTo>
                    <a:pt x="4118768" y="556638"/>
                    <a:pt x="4112364" y="559291"/>
                    <a:pt x="4105688" y="559291"/>
                  </a:cubicBezTo>
                  <a:lnTo>
                    <a:pt x="25174" y="559291"/>
                  </a:lnTo>
                  <a:cubicBezTo>
                    <a:pt x="18497" y="559291"/>
                    <a:pt x="12094" y="556638"/>
                    <a:pt x="7373" y="551917"/>
                  </a:cubicBezTo>
                  <a:cubicBezTo>
                    <a:pt x="2652" y="547196"/>
                    <a:pt x="0" y="540793"/>
                    <a:pt x="0" y="534117"/>
                  </a:cubicBezTo>
                  <a:lnTo>
                    <a:pt x="0" y="25174"/>
                  </a:lnTo>
                  <a:cubicBezTo>
                    <a:pt x="0" y="18497"/>
                    <a:pt x="2652" y="12094"/>
                    <a:pt x="7373" y="7373"/>
                  </a:cubicBezTo>
                  <a:cubicBezTo>
                    <a:pt x="12094" y="2652"/>
                    <a:pt x="18497" y="0"/>
                    <a:pt x="25174" y="0"/>
                  </a:cubicBezTo>
                  <a:close/>
                </a:path>
              </a:pathLst>
            </a:custGeom>
            <a:solidFill>
              <a:srgbClr val="CFF4FF"/>
            </a:solidFill>
          </p:spPr>
          <p:txBody>
            <a:bodyPr/>
            <a:lstStyle/>
            <a:p>
              <a:endParaRPr lang="en-US"/>
            </a:p>
          </p:txBody>
        </p:sp>
        <p:sp>
          <p:nvSpPr>
            <p:cNvPr id="18" name="TextBox 18"/>
            <p:cNvSpPr txBox="1"/>
            <p:nvPr/>
          </p:nvSpPr>
          <p:spPr>
            <a:xfrm>
              <a:off x="0" y="-38100"/>
              <a:ext cx="4130862" cy="597391"/>
            </a:xfrm>
            <a:prstGeom prst="rect">
              <a:avLst/>
            </a:prstGeom>
          </p:spPr>
          <p:txBody>
            <a:bodyPr lIns="50800" tIns="50800" rIns="50800" bIns="50800" rtlCol="0" anchor="ctr"/>
            <a:lstStyle/>
            <a:p>
              <a:pPr algn="ctr">
                <a:lnSpc>
                  <a:spcPts val="2659"/>
                </a:lnSpc>
              </a:pPr>
              <a:endParaRPr/>
            </a:p>
          </p:txBody>
        </p:sp>
      </p:grpSp>
      <p:sp>
        <p:nvSpPr>
          <p:cNvPr id="19" name="TextBox 19"/>
          <p:cNvSpPr txBox="1"/>
          <p:nvPr/>
        </p:nvSpPr>
        <p:spPr>
          <a:xfrm>
            <a:off x="2394451" y="6085024"/>
            <a:ext cx="14315937" cy="1580777"/>
          </a:xfrm>
          <a:prstGeom prst="rect">
            <a:avLst/>
          </a:prstGeom>
        </p:spPr>
        <p:txBody>
          <a:bodyPr lIns="0" tIns="0" rIns="0" bIns="0" rtlCol="0" anchor="t">
            <a:spAutoFit/>
          </a:bodyPr>
          <a:lstStyle/>
          <a:p>
            <a:pPr algn="l">
              <a:lnSpc>
                <a:spcPts val="4220"/>
              </a:lnSpc>
            </a:pPr>
            <a:r>
              <a:rPr lang="en-US" sz="3014">
                <a:solidFill>
                  <a:srgbClr val="000000"/>
                </a:solidFill>
                <a:latin typeface="Alatsi Bold"/>
              </a:rPr>
              <a:t>Initial Data Governance Initiatives: Implemented a data strategy for quality improvement and appointed a dedicated project manager to liaise between business and IT.</a:t>
            </a:r>
          </a:p>
        </p:txBody>
      </p:sp>
      <p:grpSp>
        <p:nvGrpSpPr>
          <p:cNvPr id="20" name="Group 20"/>
          <p:cNvGrpSpPr/>
          <p:nvPr/>
        </p:nvGrpSpPr>
        <p:grpSpPr>
          <a:xfrm>
            <a:off x="1501016" y="6594074"/>
            <a:ext cx="516960" cy="516960"/>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txBody>
            <a:bodyPr/>
            <a:lstStyle/>
            <a:p>
              <a:endParaRPr lang="en-US"/>
            </a:p>
          </p:txBody>
        </p:sp>
        <p:sp>
          <p:nvSpPr>
            <p:cNvPr id="22" name="TextBox 22"/>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sp>
        <p:nvSpPr>
          <p:cNvPr id="2" name="TextBox 2"/>
          <p:cNvSpPr txBox="1"/>
          <p:nvPr/>
        </p:nvSpPr>
        <p:spPr>
          <a:xfrm>
            <a:off x="1028700" y="904875"/>
            <a:ext cx="16230600" cy="1038225"/>
          </a:xfrm>
          <a:prstGeom prst="rect">
            <a:avLst/>
          </a:prstGeom>
        </p:spPr>
        <p:txBody>
          <a:bodyPr lIns="0" tIns="0" rIns="0" bIns="0" rtlCol="0" anchor="t">
            <a:spAutoFit/>
          </a:bodyPr>
          <a:lstStyle/>
          <a:p>
            <a:pPr algn="ctr">
              <a:lnSpc>
                <a:spcPts val="8400"/>
              </a:lnSpc>
            </a:pPr>
            <a:r>
              <a:rPr lang="en-US" sz="6000">
                <a:solidFill>
                  <a:srgbClr val="000000"/>
                </a:solidFill>
                <a:latin typeface="Alatsi Bold"/>
              </a:rPr>
              <a:t>WHAT WAS DONE WRONG</a:t>
            </a:r>
          </a:p>
        </p:txBody>
      </p:sp>
      <p:sp>
        <p:nvSpPr>
          <p:cNvPr id="3" name="AutoShape 3"/>
          <p:cNvSpPr/>
          <p:nvPr/>
        </p:nvSpPr>
        <p:spPr>
          <a:xfrm>
            <a:off x="-260599" y="9061267"/>
            <a:ext cx="7105264" cy="19050"/>
          </a:xfrm>
          <a:prstGeom prst="line">
            <a:avLst/>
          </a:prstGeom>
          <a:ln w="114300" cap="flat">
            <a:solidFill>
              <a:srgbClr val="9FC3D0"/>
            </a:solidFill>
            <a:prstDash val="solid"/>
            <a:headEnd type="none" w="sm" len="sm"/>
            <a:tailEnd type="none" w="sm" len="sm"/>
          </a:ln>
        </p:spPr>
        <p:txBody>
          <a:bodyPr/>
          <a:lstStyle/>
          <a:p>
            <a:endParaRPr lang="en-US"/>
          </a:p>
        </p:txBody>
      </p:sp>
      <p:sp>
        <p:nvSpPr>
          <p:cNvPr id="4" name="AutoShape 4"/>
          <p:cNvSpPr/>
          <p:nvPr/>
        </p:nvSpPr>
        <p:spPr>
          <a:xfrm>
            <a:off x="11430169" y="9061267"/>
            <a:ext cx="7105264" cy="19050"/>
          </a:xfrm>
          <a:prstGeom prst="line">
            <a:avLst/>
          </a:prstGeom>
          <a:ln w="114300" cap="flat">
            <a:solidFill>
              <a:srgbClr val="9FC3D0"/>
            </a:solidFill>
            <a:prstDash val="solid"/>
            <a:headEnd type="none" w="sm" len="sm"/>
            <a:tailEnd type="none" w="sm" len="sm"/>
          </a:ln>
        </p:spPr>
        <p:txBody>
          <a:bodyPr/>
          <a:lstStyle/>
          <a:p>
            <a:endParaRPr lang="en-US"/>
          </a:p>
        </p:txBody>
      </p:sp>
      <p:sp>
        <p:nvSpPr>
          <p:cNvPr id="5" name="Freeform 5"/>
          <p:cNvSpPr/>
          <p:nvPr/>
        </p:nvSpPr>
        <p:spPr>
          <a:xfrm>
            <a:off x="-2243137" y="-402279"/>
            <a:ext cx="7315200" cy="2477783"/>
          </a:xfrm>
          <a:custGeom>
            <a:avLst/>
            <a:gdLst/>
            <a:ahLst/>
            <a:cxnLst/>
            <a:rect l="l" t="t" r="r" b="b"/>
            <a:pathLst>
              <a:path w="7315200" h="2477783">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Freeform 6"/>
          <p:cNvSpPr/>
          <p:nvPr/>
        </p:nvSpPr>
        <p:spPr>
          <a:xfrm rot="1313163">
            <a:off x="-4261137" y="6573910"/>
            <a:ext cx="9085628" cy="5368780"/>
          </a:xfrm>
          <a:custGeom>
            <a:avLst/>
            <a:gdLst/>
            <a:ahLst/>
            <a:cxnLst/>
            <a:rect l="l" t="t" r="r" b="b"/>
            <a:pathLst>
              <a:path w="9085628" h="5368780">
                <a:moveTo>
                  <a:pt x="0" y="0"/>
                </a:moveTo>
                <a:lnTo>
                  <a:pt x="9085628" y="0"/>
                </a:lnTo>
                <a:lnTo>
                  <a:pt x="9085628" y="5368780"/>
                </a:lnTo>
                <a:lnTo>
                  <a:pt x="0" y="536878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7" name="Freeform 7"/>
          <p:cNvSpPr/>
          <p:nvPr/>
        </p:nvSpPr>
        <p:spPr>
          <a:xfrm rot="1313163">
            <a:off x="14330817" y="-1655690"/>
            <a:ext cx="9085628" cy="5368780"/>
          </a:xfrm>
          <a:custGeom>
            <a:avLst/>
            <a:gdLst/>
            <a:ahLst/>
            <a:cxnLst/>
            <a:rect l="l" t="t" r="r" b="b"/>
            <a:pathLst>
              <a:path w="9085628" h="5368780">
                <a:moveTo>
                  <a:pt x="0" y="0"/>
                </a:moveTo>
                <a:lnTo>
                  <a:pt x="9085629" y="0"/>
                </a:lnTo>
                <a:lnTo>
                  <a:pt x="9085629" y="5368780"/>
                </a:lnTo>
                <a:lnTo>
                  <a:pt x="0" y="536878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8" name="Freeform 8"/>
          <p:cNvSpPr/>
          <p:nvPr/>
        </p:nvSpPr>
        <p:spPr>
          <a:xfrm>
            <a:off x="13417488" y="6142174"/>
            <a:ext cx="7315200" cy="2477783"/>
          </a:xfrm>
          <a:custGeom>
            <a:avLst/>
            <a:gdLst/>
            <a:ahLst/>
            <a:cxnLst/>
            <a:rect l="l" t="t" r="r" b="b"/>
            <a:pathLst>
              <a:path w="7315200" h="2477783">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9" name="Group 9"/>
          <p:cNvGrpSpPr/>
          <p:nvPr/>
        </p:nvGrpSpPr>
        <p:grpSpPr>
          <a:xfrm>
            <a:off x="1301817" y="2296906"/>
            <a:ext cx="15684366" cy="2123556"/>
            <a:chOff x="0" y="0"/>
            <a:chExt cx="4130862" cy="559291"/>
          </a:xfrm>
        </p:grpSpPr>
        <p:sp>
          <p:nvSpPr>
            <p:cNvPr id="10" name="Freeform 10"/>
            <p:cNvSpPr/>
            <p:nvPr/>
          </p:nvSpPr>
          <p:spPr>
            <a:xfrm>
              <a:off x="0" y="0"/>
              <a:ext cx="4130862" cy="559291"/>
            </a:xfrm>
            <a:custGeom>
              <a:avLst/>
              <a:gdLst/>
              <a:ahLst/>
              <a:cxnLst/>
              <a:rect l="l" t="t" r="r" b="b"/>
              <a:pathLst>
                <a:path w="4130862" h="559291">
                  <a:moveTo>
                    <a:pt x="25174" y="0"/>
                  </a:moveTo>
                  <a:lnTo>
                    <a:pt x="4105688" y="0"/>
                  </a:lnTo>
                  <a:cubicBezTo>
                    <a:pt x="4112364" y="0"/>
                    <a:pt x="4118768" y="2652"/>
                    <a:pt x="4123489" y="7373"/>
                  </a:cubicBezTo>
                  <a:cubicBezTo>
                    <a:pt x="4128210" y="12094"/>
                    <a:pt x="4130862" y="18497"/>
                    <a:pt x="4130862" y="25174"/>
                  </a:cubicBezTo>
                  <a:lnTo>
                    <a:pt x="4130862" y="534117"/>
                  </a:lnTo>
                  <a:cubicBezTo>
                    <a:pt x="4130862" y="540793"/>
                    <a:pt x="4128210" y="547196"/>
                    <a:pt x="4123489" y="551917"/>
                  </a:cubicBezTo>
                  <a:cubicBezTo>
                    <a:pt x="4118768" y="556638"/>
                    <a:pt x="4112364" y="559291"/>
                    <a:pt x="4105688" y="559291"/>
                  </a:cubicBezTo>
                  <a:lnTo>
                    <a:pt x="25174" y="559291"/>
                  </a:lnTo>
                  <a:cubicBezTo>
                    <a:pt x="18497" y="559291"/>
                    <a:pt x="12094" y="556638"/>
                    <a:pt x="7373" y="551917"/>
                  </a:cubicBezTo>
                  <a:cubicBezTo>
                    <a:pt x="2652" y="547196"/>
                    <a:pt x="0" y="540793"/>
                    <a:pt x="0" y="534117"/>
                  </a:cubicBezTo>
                  <a:lnTo>
                    <a:pt x="0" y="25174"/>
                  </a:lnTo>
                  <a:cubicBezTo>
                    <a:pt x="0" y="18497"/>
                    <a:pt x="2652" y="12094"/>
                    <a:pt x="7373" y="7373"/>
                  </a:cubicBezTo>
                  <a:cubicBezTo>
                    <a:pt x="12094" y="2652"/>
                    <a:pt x="18497" y="0"/>
                    <a:pt x="25174" y="0"/>
                  </a:cubicBezTo>
                  <a:close/>
                </a:path>
              </a:pathLst>
            </a:custGeom>
            <a:solidFill>
              <a:srgbClr val="CFF4FF"/>
            </a:solidFill>
          </p:spPr>
          <p:txBody>
            <a:bodyPr/>
            <a:lstStyle/>
            <a:p>
              <a:endParaRPr lang="en-US"/>
            </a:p>
          </p:txBody>
        </p:sp>
        <p:sp>
          <p:nvSpPr>
            <p:cNvPr id="11" name="TextBox 11"/>
            <p:cNvSpPr txBox="1"/>
            <p:nvPr/>
          </p:nvSpPr>
          <p:spPr>
            <a:xfrm>
              <a:off x="0" y="-38100"/>
              <a:ext cx="4130862" cy="597391"/>
            </a:xfrm>
            <a:prstGeom prst="rect">
              <a:avLst/>
            </a:prstGeom>
          </p:spPr>
          <p:txBody>
            <a:bodyPr lIns="50800" tIns="50800" rIns="50800" bIns="50800" rtlCol="0" anchor="ctr"/>
            <a:lstStyle/>
            <a:p>
              <a:pPr algn="ctr">
                <a:lnSpc>
                  <a:spcPts val="2659"/>
                </a:lnSpc>
              </a:pPr>
              <a:endParaRPr/>
            </a:p>
          </p:txBody>
        </p:sp>
      </p:grpSp>
      <p:sp>
        <p:nvSpPr>
          <p:cNvPr id="12" name="TextBox 12"/>
          <p:cNvSpPr txBox="1"/>
          <p:nvPr/>
        </p:nvSpPr>
        <p:spPr>
          <a:xfrm>
            <a:off x="2394451" y="2854460"/>
            <a:ext cx="14315937" cy="1047377"/>
          </a:xfrm>
          <a:prstGeom prst="rect">
            <a:avLst/>
          </a:prstGeom>
        </p:spPr>
        <p:txBody>
          <a:bodyPr lIns="0" tIns="0" rIns="0" bIns="0" rtlCol="0" anchor="t">
            <a:spAutoFit/>
          </a:bodyPr>
          <a:lstStyle/>
          <a:p>
            <a:pPr algn="l">
              <a:lnSpc>
                <a:spcPts val="4220"/>
              </a:lnSpc>
            </a:pPr>
            <a:r>
              <a:rPr lang="en-US" sz="3014">
                <a:solidFill>
                  <a:srgbClr val="000000"/>
                </a:solidFill>
                <a:latin typeface="Alatsi Bold"/>
              </a:rPr>
              <a:t>Lack of Clear Roles and Responsibilities: No defined data stewards or data owners, leading to projects lacking priority and sufficient budget allocation.</a:t>
            </a:r>
          </a:p>
        </p:txBody>
      </p:sp>
      <p:grpSp>
        <p:nvGrpSpPr>
          <p:cNvPr id="13" name="Group 13"/>
          <p:cNvGrpSpPr/>
          <p:nvPr/>
        </p:nvGrpSpPr>
        <p:grpSpPr>
          <a:xfrm>
            <a:off x="1501016" y="3148244"/>
            <a:ext cx="516960" cy="516960"/>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txBody>
            <a:bodyPr/>
            <a:lstStyle/>
            <a:p>
              <a:endParaRPr lang="en-US"/>
            </a:p>
          </p:txBody>
        </p:sp>
        <p:sp>
          <p:nvSpPr>
            <p:cNvPr id="15" name="TextBox 15"/>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6" name="Group 16"/>
          <p:cNvGrpSpPr/>
          <p:nvPr/>
        </p:nvGrpSpPr>
        <p:grpSpPr>
          <a:xfrm>
            <a:off x="1301817" y="5825887"/>
            <a:ext cx="15684366" cy="2123556"/>
            <a:chOff x="0" y="0"/>
            <a:chExt cx="4130862" cy="559291"/>
          </a:xfrm>
        </p:grpSpPr>
        <p:sp>
          <p:nvSpPr>
            <p:cNvPr id="17" name="Freeform 17"/>
            <p:cNvSpPr/>
            <p:nvPr/>
          </p:nvSpPr>
          <p:spPr>
            <a:xfrm>
              <a:off x="0" y="0"/>
              <a:ext cx="4130862" cy="559291"/>
            </a:xfrm>
            <a:custGeom>
              <a:avLst/>
              <a:gdLst/>
              <a:ahLst/>
              <a:cxnLst/>
              <a:rect l="l" t="t" r="r" b="b"/>
              <a:pathLst>
                <a:path w="4130862" h="559291">
                  <a:moveTo>
                    <a:pt x="25174" y="0"/>
                  </a:moveTo>
                  <a:lnTo>
                    <a:pt x="4105688" y="0"/>
                  </a:lnTo>
                  <a:cubicBezTo>
                    <a:pt x="4112364" y="0"/>
                    <a:pt x="4118768" y="2652"/>
                    <a:pt x="4123489" y="7373"/>
                  </a:cubicBezTo>
                  <a:cubicBezTo>
                    <a:pt x="4128210" y="12094"/>
                    <a:pt x="4130862" y="18497"/>
                    <a:pt x="4130862" y="25174"/>
                  </a:cubicBezTo>
                  <a:lnTo>
                    <a:pt x="4130862" y="534117"/>
                  </a:lnTo>
                  <a:cubicBezTo>
                    <a:pt x="4130862" y="540793"/>
                    <a:pt x="4128210" y="547196"/>
                    <a:pt x="4123489" y="551917"/>
                  </a:cubicBezTo>
                  <a:cubicBezTo>
                    <a:pt x="4118768" y="556638"/>
                    <a:pt x="4112364" y="559291"/>
                    <a:pt x="4105688" y="559291"/>
                  </a:cubicBezTo>
                  <a:lnTo>
                    <a:pt x="25174" y="559291"/>
                  </a:lnTo>
                  <a:cubicBezTo>
                    <a:pt x="18497" y="559291"/>
                    <a:pt x="12094" y="556638"/>
                    <a:pt x="7373" y="551917"/>
                  </a:cubicBezTo>
                  <a:cubicBezTo>
                    <a:pt x="2652" y="547196"/>
                    <a:pt x="0" y="540793"/>
                    <a:pt x="0" y="534117"/>
                  </a:cubicBezTo>
                  <a:lnTo>
                    <a:pt x="0" y="25174"/>
                  </a:lnTo>
                  <a:cubicBezTo>
                    <a:pt x="0" y="18497"/>
                    <a:pt x="2652" y="12094"/>
                    <a:pt x="7373" y="7373"/>
                  </a:cubicBezTo>
                  <a:cubicBezTo>
                    <a:pt x="12094" y="2652"/>
                    <a:pt x="18497" y="0"/>
                    <a:pt x="25174" y="0"/>
                  </a:cubicBezTo>
                  <a:close/>
                </a:path>
              </a:pathLst>
            </a:custGeom>
            <a:solidFill>
              <a:srgbClr val="CFF4FF"/>
            </a:solidFill>
          </p:spPr>
          <p:txBody>
            <a:bodyPr/>
            <a:lstStyle/>
            <a:p>
              <a:endParaRPr lang="en-US"/>
            </a:p>
          </p:txBody>
        </p:sp>
        <p:sp>
          <p:nvSpPr>
            <p:cNvPr id="18" name="TextBox 18"/>
            <p:cNvSpPr txBox="1"/>
            <p:nvPr/>
          </p:nvSpPr>
          <p:spPr>
            <a:xfrm>
              <a:off x="0" y="-38100"/>
              <a:ext cx="4130862" cy="597391"/>
            </a:xfrm>
            <a:prstGeom prst="rect">
              <a:avLst/>
            </a:prstGeom>
          </p:spPr>
          <p:txBody>
            <a:bodyPr lIns="50800" tIns="50800" rIns="50800" bIns="50800" rtlCol="0" anchor="ctr"/>
            <a:lstStyle/>
            <a:p>
              <a:pPr algn="ctr">
                <a:lnSpc>
                  <a:spcPts val="2659"/>
                </a:lnSpc>
              </a:pPr>
              <a:endParaRPr/>
            </a:p>
          </p:txBody>
        </p:sp>
      </p:grpSp>
      <p:sp>
        <p:nvSpPr>
          <p:cNvPr id="19" name="TextBox 19"/>
          <p:cNvSpPr txBox="1"/>
          <p:nvPr/>
        </p:nvSpPr>
        <p:spPr>
          <a:xfrm>
            <a:off x="2394451" y="6085024"/>
            <a:ext cx="14315937" cy="1580777"/>
          </a:xfrm>
          <a:prstGeom prst="rect">
            <a:avLst/>
          </a:prstGeom>
        </p:spPr>
        <p:txBody>
          <a:bodyPr lIns="0" tIns="0" rIns="0" bIns="0" rtlCol="0" anchor="t">
            <a:spAutoFit/>
          </a:bodyPr>
          <a:lstStyle/>
          <a:p>
            <a:pPr algn="l">
              <a:lnSpc>
                <a:spcPts val="4220"/>
              </a:lnSpc>
            </a:pPr>
            <a:r>
              <a:rPr lang="en-US" sz="3014">
                <a:solidFill>
                  <a:srgbClr val="000000"/>
                </a:solidFill>
                <a:latin typeface="Alatsi Bold"/>
              </a:rPr>
              <a:t>Ad-hoc Data Governance Model: Reactive approach rather than proactive data management; no direct access to source databases; data spread across disparate systems.</a:t>
            </a:r>
          </a:p>
        </p:txBody>
      </p:sp>
      <p:grpSp>
        <p:nvGrpSpPr>
          <p:cNvPr id="20" name="Group 20"/>
          <p:cNvGrpSpPr/>
          <p:nvPr/>
        </p:nvGrpSpPr>
        <p:grpSpPr>
          <a:xfrm>
            <a:off x="1501016" y="6594074"/>
            <a:ext cx="516960" cy="516960"/>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txBody>
            <a:bodyPr/>
            <a:lstStyle/>
            <a:p>
              <a:endParaRPr lang="en-US"/>
            </a:p>
          </p:txBody>
        </p:sp>
        <p:sp>
          <p:nvSpPr>
            <p:cNvPr id="22" name="TextBox 22"/>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84C6E"/>
        </a:solidFill>
        <a:effectLst/>
      </p:bgPr>
    </p:bg>
    <p:spTree>
      <p:nvGrpSpPr>
        <p:cNvPr id="1" name=""/>
        <p:cNvGrpSpPr/>
        <p:nvPr/>
      </p:nvGrpSpPr>
      <p:grpSpPr>
        <a:xfrm>
          <a:off x="0" y="0"/>
          <a:ext cx="0" cy="0"/>
          <a:chOff x="0" y="0"/>
          <a:chExt cx="0" cy="0"/>
        </a:xfrm>
      </p:grpSpPr>
      <p:grpSp>
        <p:nvGrpSpPr>
          <p:cNvPr id="2" name="Group 2"/>
          <p:cNvGrpSpPr/>
          <p:nvPr/>
        </p:nvGrpSpPr>
        <p:grpSpPr>
          <a:xfrm>
            <a:off x="-1420931" y="-9566"/>
            <a:ext cx="11960003" cy="1483404"/>
            <a:chOff x="0" y="0"/>
            <a:chExt cx="3172173" cy="393446"/>
          </a:xfrm>
        </p:grpSpPr>
        <p:sp>
          <p:nvSpPr>
            <p:cNvPr id="3" name="Freeform 3"/>
            <p:cNvSpPr/>
            <p:nvPr/>
          </p:nvSpPr>
          <p:spPr>
            <a:xfrm>
              <a:off x="0" y="0"/>
              <a:ext cx="3172173" cy="393446"/>
            </a:xfrm>
            <a:custGeom>
              <a:avLst/>
              <a:gdLst/>
              <a:ahLst/>
              <a:cxnLst/>
              <a:rect l="l" t="t" r="r" b="b"/>
              <a:pathLst>
                <a:path w="3172173" h="393446">
                  <a:moveTo>
                    <a:pt x="203200" y="0"/>
                  </a:moveTo>
                  <a:lnTo>
                    <a:pt x="3172173" y="0"/>
                  </a:lnTo>
                  <a:lnTo>
                    <a:pt x="2968973" y="393446"/>
                  </a:lnTo>
                  <a:lnTo>
                    <a:pt x="0" y="393446"/>
                  </a:lnTo>
                  <a:lnTo>
                    <a:pt x="203200" y="0"/>
                  </a:lnTo>
                  <a:close/>
                </a:path>
              </a:pathLst>
            </a:custGeom>
            <a:gradFill rotWithShape="1">
              <a:gsLst>
                <a:gs pos="0">
                  <a:srgbClr val="00569E">
                    <a:alpha val="100000"/>
                  </a:srgbClr>
                </a:gs>
                <a:gs pos="100000">
                  <a:srgbClr val="00B5F8">
                    <a:alpha val="100000"/>
                  </a:srgbClr>
                </a:gs>
              </a:gsLst>
              <a:path path="circle">
                <a:fillToRect r="100000" b="100000"/>
              </a:path>
              <a:tileRect l="-100000" t="-100000"/>
            </a:gradFill>
          </p:spPr>
          <p:txBody>
            <a:bodyPr/>
            <a:lstStyle/>
            <a:p>
              <a:endParaRPr lang="en-US"/>
            </a:p>
          </p:txBody>
        </p:sp>
        <p:sp>
          <p:nvSpPr>
            <p:cNvPr id="4" name="TextBox 4"/>
            <p:cNvSpPr txBox="1"/>
            <p:nvPr/>
          </p:nvSpPr>
          <p:spPr>
            <a:xfrm>
              <a:off x="101600" y="-114300"/>
              <a:ext cx="2968973" cy="507746"/>
            </a:xfrm>
            <a:prstGeom prst="rect">
              <a:avLst/>
            </a:prstGeom>
          </p:spPr>
          <p:txBody>
            <a:bodyPr lIns="50800" tIns="50800" rIns="50800" bIns="50800" rtlCol="0" anchor="ctr"/>
            <a:lstStyle/>
            <a:p>
              <a:pPr algn="ctr">
                <a:lnSpc>
                  <a:spcPts val="5849"/>
                </a:lnSpc>
              </a:pPr>
              <a:r>
                <a:rPr lang="en-US" sz="3899" spc="-97">
                  <a:solidFill>
                    <a:srgbClr val="FFFFFF"/>
                  </a:solidFill>
                  <a:latin typeface="Open Sauce Bold"/>
                </a:rPr>
                <a:t>Introduction of the paper</a:t>
              </a:r>
            </a:p>
          </p:txBody>
        </p:sp>
      </p:grpSp>
      <p:sp>
        <p:nvSpPr>
          <p:cNvPr id="5" name="Freeform 5"/>
          <p:cNvSpPr/>
          <p:nvPr/>
        </p:nvSpPr>
        <p:spPr>
          <a:xfrm>
            <a:off x="14412970" y="-242615"/>
            <a:ext cx="3614431" cy="2852115"/>
          </a:xfrm>
          <a:custGeom>
            <a:avLst/>
            <a:gdLst/>
            <a:ahLst/>
            <a:cxnLst/>
            <a:rect l="l" t="t" r="r" b="b"/>
            <a:pathLst>
              <a:path w="3614431" h="2852115">
                <a:moveTo>
                  <a:pt x="0" y="0"/>
                </a:moveTo>
                <a:lnTo>
                  <a:pt x="3614431" y="0"/>
                </a:lnTo>
                <a:lnTo>
                  <a:pt x="3614431" y="2852115"/>
                </a:lnTo>
                <a:lnTo>
                  <a:pt x="0" y="285211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6" name="Freeform 6"/>
          <p:cNvSpPr/>
          <p:nvPr/>
        </p:nvSpPr>
        <p:spPr>
          <a:xfrm>
            <a:off x="2706822" y="1633657"/>
            <a:ext cx="12139327" cy="8082108"/>
          </a:xfrm>
          <a:custGeom>
            <a:avLst/>
            <a:gdLst/>
            <a:ahLst/>
            <a:cxnLst/>
            <a:rect l="l" t="t" r="r" b="b"/>
            <a:pathLst>
              <a:path w="12139327" h="8082108">
                <a:moveTo>
                  <a:pt x="0" y="0"/>
                </a:moveTo>
                <a:lnTo>
                  <a:pt x="12139327" y="0"/>
                </a:lnTo>
                <a:lnTo>
                  <a:pt x="12139327" y="8082108"/>
                </a:lnTo>
                <a:lnTo>
                  <a:pt x="0" y="808210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pic>
        <p:nvPicPr>
          <p:cNvPr id="7" name="Picture 7"/>
          <p:cNvPicPr>
            <a:picLocks noChangeAspect="1"/>
          </p:cNvPicPr>
          <p:nvPr/>
        </p:nvPicPr>
        <p:blipFill>
          <a:blip r:embed="rId7"/>
          <a:srcRect/>
          <a:stretch>
            <a:fillRect/>
          </a:stretch>
        </p:blipFill>
        <p:spPr>
          <a:xfrm rot="425923">
            <a:off x="2311810" y="7323479"/>
            <a:ext cx="1895644" cy="2283908"/>
          </a:xfrm>
          <a:prstGeom prst="rect">
            <a:avLst/>
          </a:prstGeom>
        </p:spPr>
      </p:pic>
      <p:sp>
        <p:nvSpPr>
          <p:cNvPr id="8" name="TextBox 8"/>
          <p:cNvSpPr txBox="1"/>
          <p:nvPr/>
        </p:nvSpPr>
        <p:spPr>
          <a:xfrm>
            <a:off x="4490842" y="2053198"/>
            <a:ext cx="7868234" cy="990026"/>
          </a:xfrm>
          <a:prstGeom prst="rect">
            <a:avLst/>
          </a:prstGeom>
        </p:spPr>
        <p:txBody>
          <a:bodyPr lIns="0" tIns="0" rIns="0" bIns="0" rtlCol="0" anchor="t">
            <a:spAutoFit/>
          </a:bodyPr>
          <a:lstStyle/>
          <a:p>
            <a:pPr algn="ctr">
              <a:lnSpc>
                <a:spcPts val="2656"/>
              </a:lnSpc>
              <a:spcBef>
                <a:spcPct val="0"/>
              </a:spcBef>
            </a:pPr>
            <a:r>
              <a:rPr lang="en-US" sz="1897">
                <a:solidFill>
                  <a:srgbClr val="000000"/>
                </a:solidFill>
                <a:latin typeface="Open Sauce Bold"/>
              </a:rPr>
              <a:t>Organizations needed to demonstrate the accuracy and integrity of their financial and operational data, making Data Goverance essential.</a:t>
            </a:r>
          </a:p>
        </p:txBody>
      </p:sp>
      <p:sp>
        <p:nvSpPr>
          <p:cNvPr id="9" name="TextBox 9"/>
          <p:cNvSpPr txBox="1"/>
          <p:nvPr/>
        </p:nvSpPr>
        <p:spPr>
          <a:xfrm>
            <a:off x="6231773" y="4126077"/>
            <a:ext cx="7597219" cy="1017423"/>
          </a:xfrm>
          <a:prstGeom prst="rect">
            <a:avLst/>
          </a:prstGeom>
        </p:spPr>
        <p:txBody>
          <a:bodyPr lIns="0" tIns="0" rIns="0" bIns="0" rtlCol="0" anchor="t">
            <a:spAutoFit/>
          </a:bodyPr>
          <a:lstStyle/>
          <a:p>
            <a:pPr algn="ctr">
              <a:lnSpc>
                <a:spcPts val="2721"/>
              </a:lnSpc>
              <a:spcBef>
                <a:spcPct val="0"/>
              </a:spcBef>
            </a:pPr>
            <a:r>
              <a:rPr lang="en-US" sz="1943">
                <a:solidFill>
                  <a:srgbClr val="000000"/>
                </a:solidFill>
                <a:latin typeface="Open Sauce Bold"/>
              </a:rPr>
              <a:t>Data quality problems, including inaccuracies, inconsistencies, lack of timely data resulted in poor decision-making and operational inefficiencies.</a:t>
            </a:r>
          </a:p>
        </p:txBody>
      </p:sp>
      <p:sp>
        <p:nvSpPr>
          <p:cNvPr id="10" name="TextBox 10"/>
          <p:cNvSpPr txBox="1"/>
          <p:nvPr/>
        </p:nvSpPr>
        <p:spPr>
          <a:xfrm>
            <a:off x="4761857" y="6229350"/>
            <a:ext cx="7597219" cy="1017423"/>
          </a:xfrm>
          <a:prstGeom prst="rect">
            <a:avLst/>
          </a:prstGeom>
        </p:spPr>
        <p:txBody>
          <a:bodyPr lIns="0" tIns="0" rIns="0" bIns="0" rtlCol="0" anchor="t">
            <a:spAutoFit/>
          </a:bodyPr>
          <a:lstStyle/>
          <a:p>
            <a:pPr algn="ctr">
              <a:lnSpc>
                <a:spcPts val="2721"/>
              </a:lnSpc>
              <a:spcBef>
                <a:spcPct val="0"/>
              </a:spcBef>
            </a:pPr>
            <a:r>
              <a:rPr lang="en-US" sz="1943">
                <a:solidFill>
                  <a:srgbClr val="000000"/>
                </a:solidFill>
                <a:latin typeface="Open Sauce Bold"/>
              </a:rPr>
              <a:t>Collaboration between domains to ensure that data management practices aligned wth business objectives and regulatory requirements.</a:t>
            </a:r>
          </a:p>
        </p:txBody>
      </p:sp>
      <p:sp>
        <p:nvSpPr>
          <p:cNvPr id="11" name="TextBox 11"/>
          <p:cNvSpPr txBox="1"/>
          <p:nvPr/>
        </p:nvSpPr>
        <p:spPr>
          <a:xfrm>
            <a:off x="6231773" y="8067387"/>
            <a:ext cx="7597219" cy="1360534"/>
          </a:xfrm>
          <a:prstGeom prst="rect">
            <a:avLst/>
          </a:prstGeom>
        </p:spPr>
        <p:txBody>
          <a:bodyPr lIns="0" tIns="0" rIns="0" bIns="0" rtlCol="0" anchor="t">
            <a:spAutoFit/>
          </a:bodyPr>
          <a:lstStyle/>
          <a:p>
            <a:pPr algn="ctr">
              <a:lnSpc>
                <a:spcPts val="2709"/>
              </a:lnSpc>
              <a:spcBef>
                <a:spcPct val="0"/>
              </a:spcBef>
            </a:pPr>
            <a:r>
              <a:rPr lang="en-US" sz="1935">
                <a:solidFill>
                  <a:srgbClr val="000000"/>
                </a:solidFill>
                <a:latin typeface="Open Sauce Bold"/>
              </a:rPr>
              <a:t>The authors aimed to investigate Intersection of IT Governnace and Data Governance, examining how established frameworks like COBIT and COSO could be leveraged tpo develop robust Data Governance practices.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sp>
        <p:nvSpPr>
          <p:cNvPr id="2" name="TextBox 2"/>
          <p:cNvSpPr txBox="1"/>
          <p:nvPr/>
        </p:nvSpPr>
        <p:spPr>
          <a:xfrm>
            <a:off x="1028700" y="904875"/>
            <a:ext cx="16230600" cy="1038225"/>
          </a:xfrm>
          <a:prstGeom prst="rect">
            <a:avLst/>
          </a:prstGeom>
        </p:spPr>
        <p:txBody>
          <a:bodyPr lIns="0" tIns="0" rIns="0" bIns="0" rtlCol="0" anchor="t">
            <a:spAutoFit/>
          </a:bodyPr>
          <a:lstStyle/>
          <a:p>
            <a:pPr algn="ctr">
              <a:lnSpc>
                <a:spcPts val="8400"/>
              </a:lnSpc>
            </a:pPr>
            <a:r>
              <a:rPr lang="en-US" sz="6000">
                <a:solidFill>
                  <a:srgbClr val="000000"/>
                </a:solidFill>
                <a:latin typeface="Alatsi Bold"/>
              </a:rPr>
              <a:t>IMPROVEMENTS</a:t>
            </a:r>
          </a:p>
        </p:txBody>
      </p:sp>
      <p:sp>
        <p:nvSpPr>
          <p:cNvPr id="3" name="Freeform 3"/>
          <p:cNvSpPr/>
          <p:nvPr/>
        </p:nvSpPr>
        <p:spPr>
          <a:xfrm>
            <a:off x="13417488" y="6142174"/>
            <a:ext cx="7315200" cy="2477783"/>
          </a:xfrm>
          <a:custGeom>
            <a:avLst/>
            <a:gdLst/>
            <a:ahLst/>
            <a:cxnLst/>
            <a:rect l="l" t="t" r="r" b="b"/>
            <a:pathLst>
              <a:path w="7315200" h="2477783">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AutoShape 4"/>
          <p:cNvSpPr/>
          <p:nvPr/>
        </p:nvSpPr>
        <p:spPr>
          <a:xfrm>
            <a:off x="-260599" y="9061267"/>
            <a:ext cx="7105264" cy="19050"/>
          </a:xfrm>
          <a:prstGeom prst="line">
            <a:avLst/>
          </a:prstGeom>
          <a:ln w="114300" cap="flat">
            <a:solidFill>
              <a:srgbClr val="9FC3D0"/>
            </a:solidFill>
            <a:prstDash val="solid"/>
            <a:headEnd type="none" w="sm" len="sm"/>
            <a:tailEnd type="none" w="sm" len="sm"/>
          </a:ln>
        </p:spPr>
        <p:txBody>
          <a:bodyPr/>
          <a:lstStyle/>
          <a:p>
            <a:endParaRPr lang="en-US"/>
          </a:p>
        </p:txBody>
      </p:sp>
      <p:sp>
        <p:nvSpPr>
          <p:cNvPr id="5" name="AutoShape 5"/>
          <p:cNvSpPr/>
          <p:nvPr/>
        </p:nvSpPr>
        <p:spPr>
          <a:xfrm>
            <a:off x="11430169" y="9061267"/>
            <a:ext cx="7105264" cy="19050"/>
          </a:xfrm>
          <a:prstGeom prst="line">
            <a:avLst/>
          </a:prstGeom>
          <a:ln w="114300" cap="flat">
            <a:solidFill>
              <a:srgbClr val="9FC3D0"/>
            </a:solidFill>
            <a:prstDash val="solid"/>
            <a:headEnd type="none" w="sm" len="sm"/>
            <a:tailEnd type="none" w="sm" len="sm"/>
          </a:ln>
        </p:spPr>
        <p:txBody>
          <a:bodyPr/>
          <a:lstStyle/>
          <a:p>
            <a:endParaRPr lang="en-US"/>
          </a:p>
        </p:txBody>
      </p:sp>
      <p:sp>
        <p:nvSpPr>
          <p:cNvPr id="6" name="Freeform 6"/>
          <p:cNvSpPr/>
          <p:nvPr/>
        </p:nvSpPr>
        <p:spPr>
          <a:xfrm>
            <a:off x="-2243137" y="-402279"/>
            <a:ext cx="7315200" cy="2477783"/>
          </a:xfrm>
          <a:custGeom>
            <a:avLst/>
            <a:gdLst/>
            <a:ahLst/>
            <a:cxnLst/>
            <a:rect l="l" t="t" r="r" b="b"/>
            <a:pathLst>
              <a:path w="7315200" h="2477783">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7" name="Freeform 7"/>
          <p:cNvSpPr/>
          <p:nvPr/>
        </p:nvSpPr>
        <p:spPr>
          <a:xfrm rot="1313163">
            <a:off x="-4261137" y="6573910"/>
            <a:ext cx="9085628" cy="5368780"/>
          </a:xfrm>
          <a:custGeom>
            <a:avLst/>
            <a:gdLst/>
            <a:ahLst/>
            <a:cxnLst/>
            <a:rect l="l" t="t" r="r" b="b"/>
            <a:pathLst>
              <a:path w="9085628" h="5368780">
                <a:moveTo>
                  <a:pt x="0" y="0"/>
                </a:moveTo>
                <a:lnTo>
                  <a:pt x="9085628" y="0"/>
                </a:lnTo>
                <a:lnTo>
                  <a:pt x="9085628" y="5368780"/>
                </a:lnTo>
                <a:lnTo>
                  <a:pt x="0" y="536878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8" name="Freeform 8"/>
          <p:cNvSpPr/>
          <p:nvPr/>
        </p:nvSpPr>
        <p:spPr>
          <a:xfrm rot="1313163">
            <a:off x="14330817" y="-1655690"/>
            <a:ext cx="9085628" cy="5368780"/>
          </a:xfrm>
          <a:custGeom>
            <a:avLst/>
            <a:gdLst/>
            <a:ahLst/>
            <a:cxnLst/>
            <a:rect l="l" t="t" r="r" b="b"/>
            <a:pathLst>
              <a:path w="9085628" h="5368780">
                <a:moveTo>
                  <a:pt x="0" y="0"/>
                </a:moveTo>
                <a:lnTo>
                  <a:pt x="9085629" y="0"/>
                </a:lnTo>
                <a:lnTo>
                  <a:pt x="9085629" y="5368780"/>
                </a:lnTo>
                <a:lnTo>
                  <a:pt x="0" y="536878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9" name="Group 9"/>
          <p:cNvGrpSpPr/>
          <p:nvPr/>
        </p:nvGrpSpPr>
        <p:grpSpPr>
          <a:xfrm>
            <a:off x="1301817" y="2296906"/>
            <a:ext cx="15684366" cy="2123556"/>
            <a:chOff x="0" y="0"/>
            <a:chExt cx="4130862" cy="559291"/>
          </a:xfrm>
        </p:grpSpPr>
        <p:sp>
          <p:nvSpPr>
            <p:cNvPr id="10" name="Freeform 10"/>
            <p:cNvSpPr/>
            <p:nvPr/>
          </p:nvSpPr>
          <p:spPr>
            <a:xfrm>
              <a:off x="0" y="0"/>
              <a:ext cx="4130862" cy="559291"/>
            </a:xfrm>
            <a:custGeom>
              <a:avLst/>
              <a:gdLst/>
              <a:ahLst/>
              <a:cxnLst/>
              <a:rect l="l" t="t" r="r" b="b"/>
              <a:pathLst>
                <a:path w="4130862" h="559291">
                  <a:moveTo>
                    <a:pt x="25174" y="0"/>
                  </a:moveTo>
                  <a:lnTo>
                    <a:pt x="4105688" y="0"/>
                  </a:lnTo>
                  <a:cubicBezTo>
                    <a:pt x="4112364" y="0"/>
                    <a:pt x="4118768" y="2652"/>
                    <a:pt x="4123489" y="7373"/>
                  </a:cubicBezTo>
                  <a:cubicBezTo>
                    <a:pt x="4128210" y="12094"/>
                    <a:pt x="4130862" y="18497"/>
                    <a:pt x="4130862" y="25174"/>
                  </a:cubicBezTo>
                  <a:lnTo>
                    <a:pt x="4130862" y="534117"/>
                  </a:lnTo>
                  <a:cubicBezTo>
                    <a:pt x="4130862" y="540793"/>
                    <a:pt x="4128210" y="547196"/>
                    <a:pt x="4123489" y="551917"/>
                  </a:cubicBezTo>
                  <a:cubicBezTo>
                    <a:pt x="4118768" y="556638"/>
                    <a:pt x="4112364" y="559291"/>
                    <a:pt x="4105688" y="559291"/>
                  </a:cubicBezTo>
                  <a:lnTo>
                    <a:pt x="25174" y="559291"/>
                  </a:lnTo>
                  <a:cubicBezTo>
                    <a:pt x="18497" y="559291"/>
                    <a:pt x="12094" y="556638"/>
                    <a:pt x="7373" y="551917"/>
                  </a:cubicBezTo>
                  <a:cubicBezTo>
                    <a:pt x="2652" y="547196"/>
                    <a:pt x="0" y="540793"/>
                    <a:pt x="0" y="534117"/>
                  </a:cubicBezTo>
                  <a:lnTo>
                    <a:pt x="0" y="25174"/>
                  </a:lnTo>
                  <a:cubicBezTo>
                    <a:pt x="0" y="18497"/>
                    <a:pt x="2652" y="12094"/>
                    <a:pt x="7373" y="7373"/>
                  </a:cubicBezTo>
                  <a:cubicBezTo>
                    <a:pt x="12094" y="2652"/>
                    <a:pt x="18497" y="0"/>
                    <a:pt x="25174" y="0"/>
                  </a:cubicBezTo>
                  <a:close/>
                </a:path>
              </a:pathLst>
            </a:custGeom>
            <a:solidFill>
              <a:srgbClr val="CFF4FF"/>
            </a:solidFill>
          </p:spPr>
          <p:txBody>
            <a:bodyPr/>
            <a:lstStyle/>
            <a:p>
              <a:endParaRPr lang="en-US"/>
            </a:p>
          </p:txBody>
        </p:sp>
        <p:sp>
          <p:nvSpPr>
            <p:cNvPr id="11" name="TextBox 11"/>
            <p:cNvSpPr txBox="1"/>
            <p:nvPr/>
          </p:nvSpPr>
          <p:spPr>
            <a:xfrm>
              <a:off x="0" y="-38100"/>
              <a:ext cx="4130862" cy="597391"/>
            </a:xfrm>
            <a:prstGeom prst="rect">
              <a:avLst/>
            </a:prstGeom>
          </p:spPr>
          <p:txBody>
            <a:bodyPr lIns="50800" tIns="50800" rIns="50800" bIns="50800" rtlCol="0" anchor="ctr"/>
            <a:lstStyle/>
            <a:p>
              <a:pPr algn="ctr">
                <a:lnSpc>
                  <a:spcPts val="2659"/>
                </a:lnSpc>
              </a:pPr>
              <a:endParaRPr/>
            </a:p>
          </p:txBody>
        </p:sp>
      </p:grpSp>
      <p:sp>
        <p:nvSpPr>
          <p:cNvPr id="12" name="TextBox 12"/>
          <p:cNvSpPr txBox="1"/>
          <p:nvPr/>
        </p:nvSpPr>
        <p:spPr>
          <a:xfrm>
            <a:off x="2394451" y="2587760"/>
            <a:ext cx="14315937" cy="1580777"/>
          </a:xfrm>
          <a:prstGeom prst="rect">
            <a:avLst/>
          </a:prstGeom>
        </p:spPr>
        <p:txBody>
          <a:bodyPr lIns="0" tIns="0" rIns="0" bIns="0" rtlCol="0" anchor="t">
            <a:spAutoFit/>
          </a:bodyPr>
          <a:lstStyle/>
          <a:p>
            <a:pPr algn="l">
              <a:lnSpc>
                <a:spcPts val="4220"/>
              </a:lnSpc>
            </a:pPr>
            <a:r>
              <a:rPr lang="en-US" sz="3014">
                <a:solidFill>
                  <a:srgbClr val="000000"/>
                </a:solidFill>
                <a:latin typeface="Alatsi Bold"/>
              </a:rPr>
              <a:t>Formal Data Governance Structure: Establish a Data Governance Council with clear decision rights and responsibilities; implement a scalable governance model to include all organizational divisions.</a:t>
            </a:r>
          </a:p>
        </p:txBody>
      </p:sp>
      <p:grpSp>
        <p:nvGrpSpPr>
          <p:cNvPr id="13" name="Group 13"/>
          <p:cNvGrpSpPr/>
          <p:nvPr/>
        </p:nvGrpSpPr>
        <p:grpSpPr>
          <a:xfrm>
            <a:off x="1501016" y="3148244"/>
            <a:ext cx="516960" cy="516960"/>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txBody>
            <a:bodyPr/>
            <a:lstStyle/>
            <a:p>
              <a:endParaRPr lang="en-US"/>
            </a:p>
          </p:txBody>
        </p:sp>
        <p:sp>
          <p:nvSpPr>
            <p:cNvPr id="15" name="TextBox 15"/>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6" name="Group 16"/>
          <p:cNvGrpSpPr/>
          <p:nvPr/>
        </p:nvGrpSpPr>
        <p:grpSpPr>
          <a:xfrm>
            <a:off x="1301817" y="5825887"/>
            <a:ext cx="15684366" cy="2123556"/>
            <a:chOff x="0" y="0"/>
            <a:chExt cx="4130862" cy="559291"/>
          </a:xfrm>
        </p:grpSpPr>
        <p:sp>
          <p:nvSpPr>
            <p:cNvPr id="17" name="Freeform 17"/>
            <p:cNvSpPr/>
            <p:nvPr/>
          </p:nvSpPr>
          <p:spPr>
            <a:xfrm>
              <a:off x="0" y="0"/>
              <a:ext cx="4130862" cy="559291"/>
            </a:xfrm>
            <a:custGeom>
              <a:avLst/>
              <a:gdLst/>
              <a:ahLst/>
              <a:cxnLst/>
              <a:rect l="l" t="t" r="r" b="b"/>
              <a:pathLst>
                <a:path w="4130862" h="559291">
                  <a:moveTo>
                    <a:pt x="25174" y="0"/>
                  </a:moveTo>
                  <a:lnTo>
                    <a:pt x="4105688" y="0"/>
                  </a:lnTo>
                  <a:cubicBezTo>
                    <a:pt x="4112364" y="0"/>
                    <a:pt x="4118768" y="2652"/>
                    <a:pt x="4123489" y="7373"/>
                  </a:cubicBezTo>
                  <a:cubicBezTo>
                    <a:pt x="4128210" y="12094"/>
                    <a:pt x="4130862" y="18497"/>
                    <a:pt x="4130862" y="25174"/>
                  </a:cubicBezTo>
                  <a:lnTo>
                    <a:pt x="4130862" y="534117"/>
                  </a:lnTo>
                  <a:cubicBezTo>
                    <a:pt x="4130862" y="540793"/>
                    <a:pt x="4128210" y="547196"/>
                    <a:pt x="4123489" y="551917"/>
                  </a:cubicBezTo>
                  <a:cubicBezTo>
                    <a:pt x="4118768" y="556638"/>
                    <a:pt x="4112364" y="559291"/>
                    <a:pt x="4105688" y="559291"/>
                  </a:cubicBezTo>
                  <a:lnTo>
                    <a:pt x="25174" y="559291"/>
                  </a:lnTo>
                  <a:cubicBezTo>
                    <a:pt x="18497" y="559291"/>
                    <a:pt x="12094" y="556638"/>
                    <a:pt x="7373" y="551917"/>
                  </a:cubicBezTo>
                  <a:cubicBezTo>
                    <a:pt x="2652" y="547196"/>
                    <a:pt x="0" y="540793"/>
                    <a:pt x="0" y="534117"/>
                  </a:cubicBezTo>
                  <a:lnTo>
                    <a:pt x="0" y="25174"/>
                  </a:lnTo>
                  <a:cubicBezTo>
                    <a:pt x="0" y="18497"/>
                    <a:pt x="2652" y="12094"/>
                    <a:pt x="7373" y="7373"/>
                  </a:cubicBezTo>
                  <a:cubicBezTo>
                    <a:pt x="12094" y="2652"/>
                    <a:pt x="18497" y="0"/>
                    <a:pt x="25174" y="0"/>
                  </a:cubicBezTo>
                  <a:close/>
                </a:path>
              </a:pathLst>
            </a:custGeom>
            <a:solidFill>
              <a:srgbClr val="CFF4FF"/>
            </a:solidFill>
          </p:spPr>
          <p:txBody>
            <a:bodyPr/>
            <a:lstStyle/>
            <a:p>
              <a:endParaRPr lang="en-US"/>
            </a:p>
          </p:txBody>
        </p:sp>
        <p:sp>
          <p:nvSpPr>
            <p:cNvPr id="18" name="TextBox 18"/>
            <p:cNvSpPr txBox="1"/>
            <p:nvPr/>
          </p:nvSpPr>
          <p:spPr>
            <a:xfrm>
              <a:off x="0" y="-38100"/>
              <a:ext cx="4130862" cy="597391"/>
            </a:xfrm>
            <a:prstGeom prst="rect">
              <a:avLst/>
            </a:prstGeom>
          </p:spPr>
          <p:txBody>
            <a:bodyPr lIns="50800" tIns="50800" rIns="50800" bIns="50800" rtlCol="0" anchor="ctr"/>
            <a:lstStyle/>
            <a:p>
              <a:pPr algn="ctr">
                <a:lnSpc>
                  <a:spcPts val="2659"/>
                </a:lnSpc>
              </a:pPr>
              <a:endParaRPr/>
            </a:p>
          </p:txBody>
        </p:sp>
      </p:grpSp>
      <p:sp>
        <p:nvSpPr>
          <p:cNvPr id="19" name="TextBox 19"/>
          <p:cNvSpPr txBox="1"/>
          <p:nvPr/>
        </p:nvSpPr>
        <p:spPr>
          <a:xfrm>
            <a:off x="2394451" y="6300290"/>
            <a:ext cx="14315937" cy="1047377"/>
          </a:xfrm>
          <a:prstGeom prst="rect">
            <a:avLst/>
          </a:prstGeom>
        </p:spPr>
        <p:txBody>
          <a:bodyPr lIns="0" tIns="0" rIns="0" bIns="0" rtlCol="0" anchor="t">
            <a:spAutoFit/>
          </a:bodyPr>
          <a:lstStyle/>
          <a:p>
            <a:pPr algn="l">
              <a:lnSpc>
                <a:spcPts val="4220"/>
              </a:lnSpc>
            </a:pPr>
            <a:r>
              <a:rPr lang="en-US" sz="3014">
                <a:solidFill>
                  <a:srgbClr val="000000"/>
                </a:solidFill>
                <a:latin typeface="Alatsi Bold"/>
              </a:rPr>
              <a:t>Enhanced Collaboration: Foster business and IT alignment at strategic, tactical, and operational levels; promote stakeholder engagement and consensus-building.</a:t>
            </a:r>
          </a:p>
        </p:txBody>
      </p:sp>
      <p:grpSp>
        <p:nvGrpSpPr>
          <p:cNvPr id="20" name="Group 20"/>
          <p:cNvGrpSpPr/>
          <p:nvPr/>
        </p:nvGrpSpPr>
        <p:grpSpPr>
          <a:xfrm>
            <a:off x="1501016" y="6594074"/>
            <a:ext cx="516960" cy="516960"/>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txBody>
            <a:bodyPr/>
            <a:lstStyle/>
            <a:p>
              <a:endParaRPr lang="en-US"/>
            </a:p>
          </p:txBody>
        </p:sp>
        <p:sp>
          <p:nvSpPr>
            <p:cNvPr id="22" name="TextBox 22"/>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84C6E"/>
        </a:solidFill>
        <a:effectLst/>
      </p:bgPr>
    </p:bg>
    <p:spTree>
      <p:nvGrpSpPr>
        <p:cNvPr id="1" name=""/>
        <p:cNvGrpSpPr/>
        <p:nvPr/>
      </p:nvGrpSpPr>
      <p:grpSpPr>
        <a:xfrm>
          <a:off x="0" y="0"/>
          <a:ext cx="0" cy="0"/>
          <a:chOff x="0" y="0"/>
          <a:chExt cx="0" cy="0"/>
        </a:xfrm>
      </p:grpSpPr>
      <p:sp>
        <p:nvSpPr>
          <p:cNvPr id="2" name="Freeform 2"/>
          <p:cNvSpPr/>
          <p:nvPr/>
        </p:nvSpPr>
        <p:spPr>
          <a:xfrm>
            <a:off x="15339207" y="-3171458"/>
            <a:ext cx="5565501" cy="5565501"/>
          </a:xfrm>
          <a:custGeom>
            <a:avLst/>
            <a:gdLst/>
            <a:ahLst/>
            <a:cxnLst/>
            <a:rect l="l" t="t" r="r" b="b"/>
            <a:pathLst>
              <a:path w="5565501" h="5565501">
                <a:moveTo>
                  <a:pt x="0" y="0"/>
                </a:moveTo>
                <a:lnTo>
                  <a:pt x="5565501" y="0"/>
                </a:lnTo>
                <a:lnTo>
                  <a:pt x="5565501" y="5565501"/>
                </a:lnTo>
                <a:lnTo>
                  <a:pt x="0" y="556550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1205629" y="8308936"/>
            <a:ext cx="3956129" cy="3956129"/>
          </a:xfrm>
          <a:custGeom>
            <a:avLst/>
            <a:gdLst/>
            <a:ahLst/>
            <a:cxnLst/>
            <a:rect l="l" t="t" r="r" b="b"/>
            <a:pathLst>
              <a:path w="3956129" h="3956129">
                <a:moveTo>
                  <a:pt x="0" y="0"/>
                </a:moveTo>
                <a:lnTo>
                  <a:pt x="3956128" y="0"/>
                </a:lnTo>
                <a:lnTo>
                  <a:pt x="3956128" y="3956128"/>
                </a:lnTo>
                <a:lnTo>
                  <a:pt x="0" y="395612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3716930" y="2035202"/>
            <a:ext cx="11941084" cy="6273733"/>
          </a:xfrm>
          <a:custGeom>
            <a:avLst/>
            <a:gdLst/>
            <a:ahLst/>
            <a:cxnLst/>
            <a:rect l="l" t="t" r="r" b="b"/>
            <a:pathLst>
              <a:path w="11941084" h="6273733">
                <a:moveTo>
                  <a:pt x="0" y="0"/>
                </a:moveTo>
                <a:lnTo>
                  <a:pt x="11941084" y="0"/>
                </a:lnTo>
                <a:lnTo>
                  <a:pt x="11941084" y="6273734"/>
                </a:lnTo>
                <a:lnTo>
                  <a:pt x="0" y="6273734"/>
                </a:lnTo>
                <a:lnTo>
                  <a:pt x="0" y="0"/>
                </a:lnTo>
                <a:close/>
              </a:path>
            </a:pathLst>
          </a:custGeom>
          <a:blipFill>
            <a:blip r:embed="rId4"/>
            <a:stretch>
              <a:fillRect/>
            </a:stretch>
          </a:blipFill>
        </p:spPr>
        <p:txBody>
          <a:bodyPr/>
          <a:lstStyle/>
          <a:p>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84C6E"/>
        </a:solidFill>
        <a:effectLst/>
      </p:bgPr>
    </p:bg>
    <p:spTree>
      <p:nvGrpSpPr>
        <p:cNvPr id="1" name=""/>
        <p:cNvGrpSpPr/>
        <p:nvPr/>
      </p:nvGrpSpPr>
      <p:grpSpPr>
        <a:xfrm>
          <a:off x="0" y="0"/>
          <a:ext cx="0" cy="0"/>
          <a:chOff x="0" y="0"/>
          <a:chExt cx="0" cy="0"/>
        </a:xfrm>
      </p:grpSpPr>
      <p:grpSp>
        <p:nvGrpSpPr>
          <p:cNvPr id="2" name="Group 2"/>
          <p:cNvGrpSpPr/>
          <p:nvPr/>
        </p:nvGrpSpPr>
        <p:grpSpPr>
          <a:xfrm>
            <a:off x="-1420931" y="-9566"/>
            <a:ext cx="11960003" cy="1483404"/>
            <a:chOff x="0" y="0"/>
            <a:chExt cx="3172173" cy="393446"/>
          </a:xfrm>
        </p:grpSpPr>
        <p:sp>
          <p:nvSpPr>
            <p:cNvPr id="3" name="Freeform 3"/>
            <p:cNvSpPr/>
            <p:nvPr/>
          </p:nvSpPr>
          <p:spPr>
            <a:xfrm>
              <a:off x="0" y="0"/>
              <a:ext cx="3172173" cy="393446"/>
            </a:xfrm>
            <a:custGeom>
              <a:avLst/>
              <a:gdLst/>
              <a:ahLst/>
              <a:cxnLst/>
              <a:rect l="l" t="t" r="r" b="b"/>
              <a:pathLst>
                <a:path w="3172173" h="393446">
                  <a:moveTo>
                    <a:pt x="203200" y="0"/>
                  </a:moveTo>
                  <a:lnTo>
                    <a:pt x="3172173" y="0"/>
                  </a:lnTo>
                  <a:lnTo>
                    <a:pt x="2968973" y="393446"/>
                  </a:lnTo>
                  <a:lnTo>
                    <a:pt x="0" y="393446"/>
                  </a:lnTo>
                  <a:lnTo>
                    <a:pt x="203200" y="0"/>
                  </a:lnTo>
                  <a:close/>
                </a:path>
              </a:pathLst>
            </a:custGeom>
            <a:gradFill rotWithShape="1">
              <a:gsLst>
                <a:gs pos="0">
                  <a:srgbClr val="00569E">
                    <a:alpha val="100000"/>
                  </a:srgbClr>
                </a:gs>
                <a:gs pos="100000">
                  <a:srgbClr val="00B5F8">
                    <a:alpha val="100000"/>
                  </a:srgbClr>
                </a:gs>
              </a:gsLst>
              <a:path path="circle">
                <a:fillToRect r="100000" b="100000"/>
              </a:path>
              <a:tileRect l="-100000" t="-100000"/>
            </a:gradFill>
          </p:spPr>
          <p:txBody>
            <a:bodyPr/>
            <a:lstStyle/>
            <a:p>
              <a:endParaRPr lang="en-US"/>
            </a:p>
          </p:txBody>
        </p:sp>
        <p:sp>
          <p:nvSpPr>
            <p:cNvPr id="4" name="TextBox 4"/>
            <p:cNvSpPr txBox="1"/>
            <p:nvPr/>
          </p:nvSpPr>
          <p:spPr>
            <a:xfrm>
              <a:off x="101600" y="-114300"/>
              <a:ext cx="2968973" cy="507746"/>
            </a:xfrm>
            <a:prstGeom prst="rect">
              <a:avLst/>
            </a:prstGeom>
          </p:spPr>
          <p:txBody>
            <a:bodyPr lIns="50800" tIns="50800" rIns="50800" bIns="50800" rtlCol="0" anchor="ctr"/>
            <a:lstStyle/>
            <a:p>
              <a:pPr algn="ctr">
                <a:lnSpc>
                  <a:spcPts val="5849"/>
                </a:lnSpc>
              </a:pPr>
              <a:r>
                <a:rPr lang="en-US" sz="3899" spc="-97">
                  <a:solidFill>
                    <a:srgbClr val="FFFFFF"/>
                  </a:solidFill>
                  <a:latin typeface="Open Sauce Bold"/>
                </a:rPr>
                <a:t>Introduction of the paper</a:t>
              </a:r>
            </a:p>
          </p:txBody>
        </p:sp>
      </p:grpSp>
      <p:sp>
        <p:nvSpPr>
          <p:cNvPr id="5" name="Freeform 5"/>
          <p:cNvSpPr/>
          <p:nvPr/>
        </p:nvSpPr>
        <p:spPr>
          <a:xfrm>
            <a:off x="11101536" y="1182188"/>
            <a:ext cx="6038675" cy="6409336"/>
          </a:xfrm>
          <a:custGeom>
            <a:avLst/>
            <a:gdLst/>
            <a:ahLst/>
            <a:cxnLst/>
            <a:rect l="l" t="t" r="r" b="b"/>
            <a:pathLst>
              <a:path w="6038675" h="6409336">
                <a:moveTo>
                  <a:pt x="0" y="0"/>
                </a:moveTo>
                <a:lnTo>
                  <a:pt x="6038675" y="0"/>
                </a:lnTo>
                <a:lnTo>
                  <a:pt x="6038675" y="6409335"/>
                </a:lnTo>
                <a:lnTo>
                  <a:pt x="0" y="6409335"/>
                </a:lnTo>
                <a:lnTo>
                  <a:pt x="0" y="0"/>
                </a:lnTo>
                <a:close/>
              </a:path>
            </a:pathLst>
          </a:custGeom>
          <a:blipFill>
            <a:blip r:embed="rId3"/>
            <a:stretch>
              <a:fillRect/>
            </a:stretch>
          </a:blipFill>
        </p:spPr>
        <p:txBody>
          <a:bodyPr/>
          <a:lstStyle/>
          <a:p>
            <a:endParaRPr lang="en-US"/>
          </a:p>
        </p:txBody>
      </p:sp>
      <p:sp>
        <p:nvSpPr>
          <p:cNvPr id="6" name="Freeform 6"/>
          <p:cNvSpPr/>
          <p:nvPr/>
        </p:nvSpPr>
        <p:spPr>
          <a:xfrm>
            <a:off x="1431145" y="1736115"/>
            <a:ext cx="7712855" cy="3814357"/>
          </a:xfrm>
          <a:custGeom>
            <a:avLst/>
            <a:gdLst/>
            <a:ahLst/>
            <a:cxnLst/>
            <a:rect l="l" t="t" r="r" b="b"/>
            <a:pathLst>
              <a:path w="7712855" h="3814357">
                <a:moveTo>
                  <a:pt x="0" y="0"/>
                </a:moveTo>
                <a:lnTo>
                  <a:pt x="7712855" y="0"/>
                </a:lnTo>
                <a:lnTo>
                  <a:pt x="7712855" y="3814357"/>
                </a:lnTo>
                <a:lnTo>
                  <a:pt x="0" y="381435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7" name="Freeform 7"/>
          <p:cNvSpPr/>
          <p:nvPr/>
        </p:nvSpPr>
        <p:spPr>
          <a:xfrm>
            <a:off x="1431145" y="6034335"/>
            <a:ext cx="7712855" cy="3814357"/>
          </a:xfrm>
          <a:custGeom>
            <a:avLst/>
            <a:gdLst/>
            <a:ahLst/>
            <a:cxnLst/>
            <a:rect l="l" t="t" r="r" b="b"/>
            <a:pathLst>
              <a:path w="7712855" h="3814357">
                <a:moveTo>
                  <a:pt x="0" y="0"/>
                </a:moveTo>
                <a:lnTo>
                  <a:pt x="7712855" y="0"/>
                </a:lnTo>
                <a:lnTo>
                  <a:pt x="7712855" y="3814358"/>
                </a:lnTo>
                <a:lnTo>
                  <a:pt x="0" y="381435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8" name="Freeform 8"/>
          <p:cNvSpPr/>
          <p:nvPr/>
        </p:nvSpPr>
        <p:spPr>
          <a:xfrm>
            <a:off x="9805704" y="7941514"/>
            <a:ext cx="8482296" cy="2004906"/>
          </a:xfrm>
          <a:custGeom>
            <a:avLst/>
            <a:gdLst/>
            <a:ahLst/>
            <a:cxnLst/>
            <a:rect l="l" t="t" r="r" b="b"/>
            <a:pathLst>
              <a:path w="8482296" h="2004906">
                <a:moveTo>
                  <a:pt x="0" y="0"/>
                </a:moveTo>
                <a:lnTo>
                  <a:pt x="8482296" y="0"/>
                </a:lnTo>
                <a:lnTo>
                  <a:pt x="8482296" y="2004906"/>
                </a:lnTo>
                <a:lnTo>
                  <a:pt x="0" y="200490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9" name="TextBox 9"/>
          <p:cNvSpPr txBox="1"/>
          <p:nvPr/>
        </p:nvSpPr>
        <p:spPr>
          <a:xfrm>
            <a:off x="3223872" y="2149274"/>
            <a:ext cx="7315200" cy="710049"/>
          </a:xfrm>
          <a:prstGeom prst="rect">
            <a:avLst/>
          </a:prstGeom>
        </p:spPr>
        <p:txBody>
          <a:bodyPr lIns="0" tIns="0" rIns="0" bIns="0" rtlCol="0" anchor="t">
            <a:spAutoFit/>
          </a:bodyPr>
          <a:lstStyle/>
          <a:p>
            <a:pPr algn="l">
              <a:lnSpc>
                <a:spcPts val="2863"/>
              </a:lnSpc>
            </a:pPr>
            <a:r>
              <a:rPr lang="en-US" sz="2045">
                <a:solidFill>
                  <a:srgbClr val="FDFDFD"/>
                </a:solidFill>
                <a:latin typeface="Open Sauce Bold"/>
              </a:rPr>
              <a:t>Lai Kuan Cheong &amp; Vanessa Chang, </a:t>
            </a:r>
          </a:p>
          <a:p>
            <a:pPr algn="l">
              <a:lnSpc>
                <a:spcPts val="2863"/>
              </a:lnSpc>
              <a:spcBef>
                <a:spcPct val="0"/>
              </a:spcBef>
            </a:pPr>
            <a:r>
              <a:rPr lang="en-US" sz="2045">
                <a:solidFill>
                  <a:srgbClr val="FDFDFD"/>
                </a:solidFill>
                <a:latin typeface="Open Sauce Bold"/>
              </a:rPr>
              <a:t>Curtin University of Technology</a:t>
            </a:r>
          </a:p>
        </p:txBody>
      </p:sp>
      <p:sp>
        <p:nvSpPr>
          <p:cNvPr id="10" name="TextBox 10"/>
          <p:cNvSpPr txBox="1"/>
          <p:nvPr/>
        </p:nvSpPr>
        <p:spPr>
          <a:xfrm>
            <a:off x="3310086" y="4181810"/>
            <a:ext cx="7315200" cy="710049"/>
          </a:xfrm>
          <a:prstGeom prst="rect">
            <a:avLst/>
          </a:prstGeom>
        </p:spPr>
        <p:txBody>
          <a:bodyPr lIns="0" tIns="0" rIns="0" bIns="0" rtlCol="0" anchor="t">
            <a:spAutoFit/>
          </a:bodyPr>
          <a:lstStyle/>
          <a:p>
            <a:pPr algn="l">
              <a:lnSpc>
                <a:spcPts val="2863"/>
              </a:lnSpc>
              <a:spcBef>
                <a:spcPct val="0"/>
              </a:spcBef>
            </a:pPr>
            <a:r>
              <a:rPr lang="en-US" sz="2045">
                <a:solidFill>
                  <a:srgbClr val="FDFDFD"/>
                </a:solidFill>
                <a:latin typeface="Open Sauce Bold"/>
              </a:rPr>
              <a:t>18th Australasian Conference on </a:t>
            </a:r>
          </a:p>
          <a:p>
            <a:pPr algn="l">
              <a:lnSpc>
                <a:spcPts val="2863"/>
              </a:lnSpc>
              <a:spcBef>
                <a:spcPct val="0"/>
              </a:spcBef>
            </a:pPr>
            <a:r>
              <a:rPr lang="en-US" sz="2045">
                <a:solidFill>
                  <a:srgbClr val="FDFDFD"/>
                </a:solidFill>
                <a:latin typeface="Open Sauce Bold"/>
              </a:rPr>
              <a:t>Information Systems (ACIS) in 2007</a:t>
            </a:r>
          </a:p>
        </p:txBody>
      </p:sp>
      <p:sp>
        <p:nvSpPr>
          <p:cNvPr id="11" name="TextBox 11"/>
          <p:cNvSpPr txBox="1"/>
          <p:nvPr/>
        </p:nvSpPr>
        <p:spPr>
          <a:xfrm>
            <a:off x="3223872" y="6274048"/>
            <a:ext cx="5108674" cy="1082794"/>
          </a:xfrm>
          <a:prstGeom prst="rect">
            <a:avLst/>
          </a:prstGeom>
        </p:spPr>
        <p:txBody>
          <a:bodyPr lIns="0" tIns="0" rIns="0" bIns="0" rtlCol="0" anchor="t">
            <a:spAutoFit/>
          </a:bodyPr>
          <a:lstStyle/>
          <a:p>
            <a:pPr algn="ctr">
              <a:lnSpc>
                <a:spcPts val="2863"/>
              </a:lnSpc>
              <a:spcBef>
                <a:spcPct val="0"/>
              </a:spcBef>
            </a:pPr>
            <a:endParaRPr/>
          </a:p>
          <a:p>
            <a:pPr algn="ctr">
              <a:lnSpc>
                <a:spcPts val="3143"/>
              </a:lnSpc>
            </a:pPr>
            <a:r>
              <a:rPr lang="en-US" sz="2245">
                <a:solidFill>
                  <a:srgbClr val="FDFDFD"/>
                </a:solidFill>
                <a:latin typeface="Open Sauce Bold"/>
              </a:rPr>
              <a:t>Enterprise Information Management</a:t>
            </a:r>
          </a:p>
          <a:p>
            <a:pPr algn="l">
              <a:lnSpc>
                <a:spcPts val="2723"/>
              </a:lnSpc>
              <a:spcBef>
                <a:spcPct val="0"/>
              </a:spcBef>
            </a:pPr>
            <a:r>
              <a:rPr lang="en-US" sz="1945">
                <a:solidFill>
                  <a:srgbClr val="FDFDFD"/>
                </a:solidFill>
                <a:latin typeface="Open Sauce Bold"/>
              </a:rPr>
              <a:t>Utility company facing data quality issues</a:t>
            </a:r>
          </a:p>
        </p:txBody>
      </p:sp>
      <p:sp>
        <p:nvSpPr>
          <p:cNvPr id="12" name="TextBox 12"/>
          <p:cNvSpPr txBox="1"/>
          <p:nvPr/>
        </p:nvSpPr>
        <p:spPr>
          <a:xfrm>
            <a:off x="3173909" y="8467805"/>
            <a:ext cx="5970091" cy="1071999"/>
          </a:xfrm>
          <a:prstGeom prst="rect">
            <a:avLst/>
          </a:prstGeom>
        </p:spPr>
        <p:txBody>
          <a:bodyPr lIns="0" tIns="0" rIns="0" bIns="0" rtlCol="0" anchor="t">
            <a:spAutoFit/>
          </a:bodyPr>
          <a:lstStyle/>
          <a:p>
            <a:pPr algn="l">
              <a:lnSpc>
                <a:spcPts val="2863"/>
              </a:lnSpc>
            </a:pPr>
            <a:r>
              <a:rPr lang="en-US" sz="2045">
                <a:solidFill>
                  <a:srgbClr val="FDFDFD"/>
                </a:solidFill>
                <a:latin typeface="Open Sauce Bold"/>
              </a:rPr>
              <a:t>Ad-hoc data governance model</a:t>
            </a:r>
          </a:p>
          <a:p>
            <a:pPr algn="l">
              <a:lnSpc>
                <a:spcPts val="2863"/>
              </a:lnSpc>
            </a:pPr>
            <a:r>
              <a:rPr lang="en-US" sz="2045">
                <a:solidFill>
                  <a:srgbClr val="FDFDFD"/>
                </a:solidFill>
                <a:latin typeface="Open Sauce Bold"/>
              </a:rPr>
              <a:t>Lack of clear roles and responsibilities</a:t>
            </a:r>
          </a:p>
          <a:p>
            <a:pPr algn="l">
              <a:lnSpc>
                <a:spcPts val="2863"/>
              </a:lnSpc>
            </a:pPr>
            <a:r>
              <a:rPr lang="en-US" sz="2045">
                <a:solidFill>
                  <a:srgbClr val="FDFDFD"/>
                </a:solidFill>
                <a:latin typeface="Open Sauce Bold"/>
              </a:rPr>
              <a:t>Insufficient mandate for data quality initiatives</a:t>
            </a:r>
          </a:p>
        </p:txBody>
      </p:sp>
      <p:sp>
        <p:nvSpPr>
          <p:cNvPr id="13" name="TextBox 13"/>
          <p:cNvSpPr txBox="1"/>
          <p:nvPr/>
        </p:nvSpPr>
        <p:spPr>
          <a:xfrm>
            <a:off x="1614686" y="2310247"/>
            <a:ext cx="1168400" cy="388104"/>
          </a:xfrm>
          <a:prstGeom prst="rect">
            <a:avLst/>
          </a:prstGeom>
        </p:spPr>
        <p:txBody>
          <a:bodyPr lIns="0" tIns="0" rIns="0" bIns="0" rtlCol="0" anchor="t">
            <a:spAutoFit/>
          </a:bodyPr>
          <a:lstStyle/>
          <a:p>
            <a:pPr algn="ctr">
              <a:lnSpc>
                <a:spcPts val="3283"/>
              </a:lnSpc>
              <a:spcBef>
                <a:spcPct val="0"/>
              </a:spcBef>
            </a:pPr>
            <a:r>
              <a:rPr lang="en-US" sz="2345">
                <a:solidFill>
                  <a:srgbClr val="000000"/>
                </a:solidFill>
                <a:latin typeface="Open Sauce Bold"/>
              </a:rPr>
              <a:t>Authors</a:t>
            </a:r>
          </a:p>
        </p:txBody>
      </p:sp>
      <p:sp>
        <p:nvSpPr>
          <p:cNvPr id="14" name="TextBox 14"/>
          <p:cNvSpPr txBox="1"/>
          <p:nvPr/>
        </p:nvSpPr>
        <p:spPr>
          <a:xfrm>
            <a:off x="1464036" y="4348755"/>
            <a:ext cx="1543943" cy="388104"/>
          </a:xfrm>
          <a:prstGeom prst="rect">
            <a:avLst/>
          </a:prstGeom>
        </p:spPr>
        <p:txBody>
          <a:bodyPr lIns="0" tIns="0" rIns="0" bIns="0" rtlCol="0" anchor="t">
            <a:spAutoFit/>
          </a:bodyPr>
          <a:lstStyle/>
          <a:p>
            <a:pPr algn="ctr">
              <a:lnSpc>
                <a:spcPts val="3283"/>
              </a:lnSpc>
              <a:spcBef>
                <a:spcPct val="0"/>
              </a:spcBef>
            </a:pPr>
            <a:r>
              <a:rPr lang="en-US" sz="2345">
                <a:solidFill>
                  <a:srgbClr val="000000"/>
                </a:solidFill>
                <a:latin typeface="Open Sauce Bold"/>
              </a:rPr>
              <a:t>Presented</a:t>
            </a:r>
          </a:p>
        </p:txBody>
      </p:sp>
      <p:sp>
        <p:nvSpPr>
          <p:cNvPr id="15" name="TextBox 15"/>
          <p:cNvSpPr txBox="1"/>
          <p:nvPr/>
        </p:nvSpPr>
        <p:spPr>
          <a:xfrm>
            <a:off x="1638562" y="6621393"/>
            <a:ext cx="1194891" cy="388104"/>
          </a:xfrm>
          <a:prstGeom prst="rect">
            <a:avLst/>
          </a:prstGeom>
        </p:spPr>
        <p:txBody>
          <a:bodyPr lIns="0" tIns="0" rIns="0" bIns="0" rtlCol="0" anchor="t">
            <a:spAutoFit/>
          </a:bodyPr>
          <a:lstStyle/>
          <a:p>
            <a:pPr algn="ctr">
              <a:lnSpc>
                <a:spcPts val="3283"/>
              </a:lnSpc>
              <a:spcBef>
                <a:spcPct val="0"/>
              </a:spcBef>
            </a:pPr>
            <a:r>
              <a:rPr lang="en-US" sz="2345">
                <a:solidFill>
                  <a:srgbClr val="000000"/>
                </a:solidFill>
                <a:latin typeface="Open Sauce Bold"/>
              </a:rPr>
              <a:t>Context</a:t>
            </a:r>
          </a:p>
        </p:txBody>
      </p:sp>
      <p:sp>
        <p:nvSpPr>
          <p:cNvPr id="16" name="TextBox 16"/>
          <p:cNvSpPr txBox="1"/>
          <p:nvPr/>
        </p:nvSpPr>
        <p:spPr>
          <a:xfrm>
            <a:off x="1431145" y="8622745"/>
            <a:ext cx="1557338" cy="762119"/>
          </a:xfrm>
          <a:prstGeom prst="rect">
            <a:avLst/>
          </a:prstGeom>
        </p:spPr>
        <p:txBody>
          <a:bodyPr lIns="0" tIns="0" rIns="0" bIns="0" rtlCol="0" anchor="t">
            <a:spAutoFit/>
          </a:bodyPr>
          <a:lstStyle/>
          <a:p>
            <a:pPr algn="ctr">
              <a:lnSpc>
                <a:spcPts val="3143"/>
              </a:lnSpc>
            </a:pPr>
            <a:r>
              <a:rPr lang="en-US" sz="2245">
                <a:solidFill>
                  <a:srgbClr val="000000"/>
                </a:solidFill>
                <a:latin typeface="Open Sauce Bold"/>
              </a:rPr>
              <a:t>Problem </a:t>
            </a:r>
          </a:p>
          <a:p>
            <a:pPr algn="ctr">
              <a:lnSpc>
                <a:spcPts val="3143"/>
              </a:lnSpc>
              <a:spcBef>
                <a:spcPct val="0"/>
              </a:spcBef>
            </a:pPr>
            <a:r>
              <a:rPr lang="en-US" sz="2245">
                <a:solidFill>
                  <a:srgbClr val="000000"/>
                </a:solidFill>
                <a:latin typeface="Open Sauce Bold"/>
              </a:rPr>
              <a:t>Addressed</a:t>
            </a:r>
          </a:p>
        </p:txBody>
      </p:sp>
      <p:sp>
        <p:nvSpPr>
          <p:cNvPr id="17" name="TextBox 17"/>
          <p:cNvSpPr txBox="1"/>
          <p:nvPr/>
        </p:nvSpPr>
        <p:spPr>
          <a:xfrm>
            <a:off x="10090702" y="8467805"/>
            <a:ext cx="8197297" cy="1082989"/>
          </a:xfrm>
          <a:prstGeom prst="rect">
            <a:avLst/>
          </a:prstGeom>
        </p:spPr>
        <p:txBody>
          <a:bodyPr wrap="square" lIns="0" tIns="0" rIns="0" bIns="0" rtlCol="0" anchor="t">
            <a:spAutoFit/>
          </a:bodyPr>
          <a:lstStyle/>
          <a:p>
            <a:pPr algn="l">
              <a:lnSpc>
                <a:spcPts val="2863"/>
              </a:lnSpc>
              <a:spcBef>
                <a:spcPct val="0"/>
              </a:spcBef>
            </a:pPr>
            <a:r>
              <a:rPr lang="en-US" sz="2045" dirty="0">
                <a:solidFill>
                  <a:srgbClr val="000000"/>
                </a:solidFill>
                <a:latin typeface="Open Sauce Bold"/>
              </a:rPr>
              <a:t>Ensuring data </a:t>
            </a:r>
            <a:r>
              <a:rPr lang="en-US" sz="2045" dirty="0" err="1">
                <a:solidFill>
                  <a:srgbClr val="000000"/>
                </a:solidFill>
                <a:latin typeface="Open Sauce Bold"/>
              </a:rPr>
              <a:t>accuracy,timeliness,relevance,trustworthiness</a:t>
            </a:r>
            <a:endParaRPr lang="en-US" sz="2045" dirty="0">
              <a:solidFill>
                <a:srgbClr val="000000"/>
              </a:solidFill>
              <a:latin typeface="Open Sauce Bold"/>
            </a:endParaRPr>
          </a:p>
          <a:p>
            <a:pPr algn="l">
              <a:lnSpc>
                <a:spcPts val="2863"/>
              </a:lnSpc>
              <a:spcBef>
                <a:spcPct val="0"/>
              </a:spcBef>
            </a:pPr>
            <a:r>
              <a:rPr lang="en-US" sz="2045" dirty="0">
                <a:solidFill>
                  <a:srgbClr val="000000"/>
                </a:solidFill>
                <a:latin typeface="Open Sauce Bold"/>
              </a:rPr>
              <a:t>Importance in regulatory compliance (Sarbanes-Oxley Act)</a:t>
            </a:r>
          </a:p>
          <a:p>
            <a:pPr algn="l">
              <a:lnSpc>
                <a:spcPts val="2863"/>
              </a:lnSpc>
              <a:spcBef>
                <a:spcPct val="0"/>
              </a:spcBef>
            </a:pPr>
            <a:r>
              <a:rPr lang="en-US" sz="2045" dirty="0">
                <a:solidFill>
                  <a:srgbClr val="000000"/>
                </a:solidFill>
                <a:latin typeface="Open Sauce Bold"/>
              </a:rPr>
              <a:t>Improving organizational data management practices</a:t>
            </a:r>
          </a:p>
        </p:txBody>
      </p:sp>
      <p:sp>
        <p:nvSpPr>
          <p:cNvPr id="18" name="TextBox 18"/>
          <p:cNvSpPr txBox="1"/>
          <p:nvPr/>
        </p:nvSpPr>
        <p:spPr>
          <a:xfrm>
            <a:off x="12319359" y="7893889"/>
            <a:ext cx="3603030" cy="447159"/>
          </a:xfrm>
          <a:prstGeom prst="rect">
            <a:avLst/>
          </a:prstGeom>
        </p:spPr>
        <p:txBody>
          <a:bodyPr lIns="0" tIns="0" rIns="0" bIns="0" rtlCol="0" anchor="t">
            <a:spAutoFit/>
          </a:bodyPr>
          <a:lstStyle/>
          <a:p>
            <a:pPr algn="ctr">
              <a:lnSpc>
                <a:spcPts val="3703"/>
              </a:lnSpc>
              <a:spcBef>
                <a:spcPct val="0"/>
              </a:spcBef>
            </a:pPr>
            <a:r>
              <a:rPr lang="en-US" sz="2645">
                <a:solidFill>
                  <a:srgbClr val="000000"/>
                </a:solidFill>
                <a:latin typeface="Open Sauce Bold"/>
              </a:rPr>
              <a:t>Relevance in general:</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84C6E"/>
        </a:solidFill>
        <a:effectLst/>
      </p:bgPr>
    </p:bg>
    <p:spTree>
      <p:nvGrpSpPr>
        <p:cNvPr id="1" name=""/>
        <p:cNvGrpSpPr/>
        <p:nvPr/>
      </p:nvGrpSpPr>
      <p:grpSpPr>
        <a:xfrm>
          <a:off x="0" y="0"/>
          <a:ext cx="0" cy="0"/>
          <a:chOff x="0" y="0"/>
          <a:chExt cx="0" cy="0"/>
        </a:xfrm>
      </p:grpSpPr>
      <p:sp>
        <p:nvSpPr>
          <p:cNvPr id="2" name="Freeform 2"/>
          <p:cNvSpPr/>
          <p:nvPr/>
        </p:nvSpPr>
        <p:spPr>
          <a:xfrm>
            <a:off x="8909159" y="1800173"/>
            <a:ext cx="7724991" cy="7458127"/>
          </a:xfrm>
          <a:custGeom>
            <a:avLst/>
            <a:gdLst/>
            <a:ahLst/>
            <a:cxnLst/>
            <a:rect l="l" t="t" r="r" b="b"/>
            <a:pathLst>
              <a:path w="7724991" h="7458127">
                <a:moveTo>
                  <a:pt x="0" y="0"/>
                </a:moveTo>
                <a:lnTo>
                  <a:pt x="7724991" y="0"/>
                </a:lnTo>
                <a:lnTo>
                  <a:pt x="7724991" y="7458127"/>
                </a:lnTo>
                <a:lnTo>
                  <a:pt x="0" y="745812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3" name="Group 3"/>
          <p:cNvGrpSpPr/>
          <p:nvPr/>
        </p:nvGrpSpPr>
        <p:grpSpPr>
          <a:xfrm>
            <a:off x="-1420931" y="-9566"/>
            <a:ext cx="12044343" cy="1493864"/>
            <a:chOff x="0" y="0"/>
            <a:chExt cx="3172173" cy="393446"/>
          </a:xfrm>
        </p:grpSpPr>
        <p:sp>
          <p:nvSpPr>
            <p:cNvPr id="4" name="Freeform 4"/>
            <p:cNvSpPr/>
            <p:nvPr/>
          </p:nvSpPr>
          <p:spPr>
            <a:xfrm>
              <a:off x="0" y="0"/>
              <a:ext cx="3172173" cy="393446"/>
            </a:xfrm>
            <a:custGeom>
              <a:avLst/>
              <a:gdLst/>
              <a:ahLst/>
              <a:cxnLst/>
              <a:rect l="l" t="t" r="r" b="b"/>
              <a:pathLst>
                <a:path w="3172173" h="393446">
                  <a:moveTo>
                    <a:pt x="203200" y="0"/>
                  </a:moveTo>
                  <a:lnTo>
                    <a:pt x="3172173" y="0"/>
                  </a:lnTo>
                  <a:lnTo>
                    <a:pt x="2968973" y="393446"/>
                  </a:lnTo>
                  <a:lnTo>
                    <a:pt x="0" y="393446"/>
                  </a:lnTo>
                  <a:lnTo>
                    <a:pt x="203200" y="0"/>
                  </a:lnTo>
                  <a:close/>
                </a:path>
              </a:pathLst>
            </a:custGeom>
            <a:gradFill rotWithShape="1">
              <a:gsLst>
                <a:gs pos="0">
                  <a:srgbClr val="00569E">
                    <a:alpha val="100000"/>
                  </a:srgbClr>
                </a:gs>
                <a:gs pos="100000">
                  <a:srgbClr val="00B5F8">
                    <a:alpha val="100000"/>
                  </a:srgbClr>
                </a:gs>
              </a:gsLst>
              <a:path path="circle">
                <a:fillToRect r="100000" b="100000"/>
              </a:path>
              <a:tileRect l="-100000" t="-100000"/>
            </a:gradFill>
          </p:spPr>
          <p:txBody>
            <a:bodyPr/>
            <a:lstStyle/>
            <a:p>
              <a:endParaRPr lang="en-US"/>
            </a:p>
          </p:txBody>
        </p:sp>
        <p:sp>
          <p:nvSpPr>
            <p:cNvPr id="5" name="TextBox 5"/>
            <p:cNvSpPr txBox="1"/>
            <p:nvPr/>
          </p:nvSpPr>
          <p:spPr>
            <a:xfrm>
              <a:off x="101600" y="-114300"/>
              <a:ext cx="2968973" cy="507746"/>
            </a:xfrm>
            <a:prstGeom prst="rect">
              <a:avLst/>
            </a:prstGeom>
          </p:spPr>
          <p:txBody>
            <a:bodyPr lIns="50800" tIns="50800" rIns="50800" bIns="50800" rtlCol="0" anchor="ctr"/>
            <a:lstStyle/>
            <a:p>
              <a:pPr algn="ctr">
                <a:lnSpc>
                  <a:spcPts val="5849"/>
                </a:lnSpc>
              </a:pPr>
              <a:r>
                <a:rPr lang="en-US" sz="3899" spc="-97">
                  <a:solidFill>
                    <a:srgbClr val="FFFFFF"/>
                  </a:solidFill>
                  <a:latin typeface="Open Sauce Bold"/>
                </a:rPr>
                <a:t>Data Governance</a:t>
              </a:r>
            </a:p>
          </p:txBody>
        </p:sp>
      </p:grpSp>
      <p:sp>
        <p:nvSpPr>
          <p:cNvPr id="6" name="Freeform 6"/>
          <p:cNvSpPr/>
          <p:nvPr/>
        </p:nvSpPr>
        <p:spPr>
          <a:xfrm>
            <a:off x="2046787" y="2107212"/>
            <a:ext cx="4566847" cy="6844049"/>
          </a:xfrm>
          <a:custGeom>
            <a:avLst/>
            <a:gdLst/>
            <a:ahLst/>
            <a:cxnLst/>
            <a:rect l="l" t="t" r="r" b="b"/>
            <a:pathLst>
              <a:path w="4566847" h="6844049">
                <a:moveTo>
                  <a:pt x="0" y="0"/>
                </a:moveTo>
                <a:lnTo>
                  <a:pt x="4566847" y="0"/>
                </a:lnTo>
                <a:lnTo>
                  <a:pt x="4566847" y="6844049"/>
                </a:lnTo>
                <a:lnTo>
                  <a:pt x="0" y="684404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7" name="TextBox 7"/>
          <p:cNvSpPr txBox="1"/>
          <p:nvPr/>
        </p:nvSpPr>
        <p:spPr>
          <a:xfrm>
            <a:off x="9059079" y="4609768"/>
            <a:ext cx="2043509" cy="347980"/>
          </a:xfrm>
          <a:prstGeom prst="rect">
            <a:avLst/>
          </a:prstGeom>
        </p:spPr>
        <p:txBody>
          <a:bodyPr lIns="0" tIns="0" rIns="0" bIns="0" rtlCol="0" anchor="t">
            <a:spAutoFit/>
          </a:bodyPr>
          <a:lstStyle/>
          <a:p>
            <a:pPr algn="ctr">
              <a:lnSpc>
                <a:spcPts val="2870"/>
              </a:lnSpc>
              <a:spcBef>
                <a:spcPct val="0"/>
              </a:spcBef>
            </a:pPr>
            <a:r>
              <a:rPr lang="en-US" sz="2050">
                <a:solidFill>
                  <a:srgbClr val="000000"/>
                </a:solidFill>
                <a:latin typeface="Open Sauce Bold"/>
              </a:rPr>
              <a:t>Data availability</a:t>
            </a:r>
          </a:p>
        </p:txBody>
      </p:sp>
      <p:sp>
        <p:nvSpPr>
          <p:cNvPr id="8" name="TextBox 8"/>
          <p:cNvSpPr txBox="1"/>
          <p:nvPr/>
        </p:nvSpPr>
        <p:spPr>
          <a:xfrm>
            <a:off x="11810163" y="2857214"/>
            <a:ext cx="1922984" cy="347980"/>
          </a:xfrm>
          <a:prstGeom prst="rect">
            <a:avLst/>
          </a:prstGeom>
        </p:spPr>
        <p:txBody>
          <a:bodyPr lIns="0" tIns="0" rIns="0" bIns="0" rtlCol="0" anchor="t">
            <a:spAutoFit/>
          </a:bodyPr>
          <a:lstStyle/>
          <a:p>
            <a:pPr algn="ctr">
              <a:lnSpc>
                <a:spcPts val="2870"/>
              </a:lnSpc>
              <a:spcBef>
                <a:spcPct val="0"/>
              </a:spcBef>
            </a:pPr>
            <a:r>
              <a:rPr lang="en-US" sz="2050">
                <a:solidFill>
                  <a:srgbClr val="000000"/>
                </a:solidFill>
                <a:latin typeface="Open Sauce Bold"/>
              </a:rPr>
              <a:t>Data usability</a:t>
            </a:r>
          </a:p>
        </p:txBody>
      </p:sp>
      <p:sp>
        <p:nvSpPr>
          <p:cNvPr id="9" name="TextBox 9"/>
          <p:cNvSpPr txBox="1"/>
          <p:nvPr/>
        </p:nvSpPr>
        <p:spPr>
          <a:xfrm>
            <a:off x="10185257" y="7851167"/>
            <a:ext cx="1624905" cy="347980"/>
          </a:xfrm>
          <a:prstGeom prst="rect">
            <a:avLst/>
          </a:prstGeom>
        </p:spPr>
        <p:txBody>
          <a:bodyPr lIns="0" tIns="0" rIns="0" bIns="0" rtlCol="0" anchor="t">
            <a:spAutoFit/>
          </a:bodyPr>
          <a:lstStyle/>
          <a:p>
            <a:pPr algn="ctr">
              <a:lnSpc>
                <a:spcPts val="2870"/>
              </a:lnSpc>
              <a:spcBef>
                <a:spcPct val="0"/>
              </a:spcBef>
            </a:pPr>
            <a:r>
              <a:rPr lang="en-US" sz="2050">
                <a:solidFill>
                  <a:srgbClr val="000000"/>
                </a:solidFill>
                <a:latin typeface="Open Sauce Bold"/>
              </a:rPr>
              <a:t>Data lineage</a:t>
            </a:r>
          </a:p>
        </p:txBody>
      </p:sp>
      <p:sp>
        <p:nvSpPr>
          <p:cNvPr id="10" name="TextBox 10"/>
          <p:cNvSpPr txBox="1"/>
          <p:nvPr/>
        </p:nvSpPr>
        <p:spPr>
          <a:xfrm>
            <a:off x="13393542" y="7851167"/>
            <a:ext cx="1718667" cy="347980"/>
          </a:xfrm>
          <a:prstGeom prst="rect">
            <a:avLst/>
          </a:prstGeom>
        </p:spPr>
        <p:txBody>
          <a:bodyPr lIns="0" tIns="0" rIns="0" bIns="0" rtlCol="0" anchor="t">
            <a:spAutoFit/>
          </a:bodyPr>
          <a:lstStyle/>
          <a:p>
            <a:pPr algn="ctr">
              <a:lnSpc>
                <a:spcPts val="2870"/>
              </a:lnSpc>
              <a:spcBef>
                <a:spcPct val="0"/>
              </a:spcBef>
            </a:pPr>
            <a:r>
              <a:rPr lang="en-US" sz="2050">
                <a:solidFill>
                  <a:srgbClr val="000000"/>
                </a:solidFill>
                <a:latin typeface="Open Sauce Bold"/>
              </a:rPr>
              <a:t>Data security</a:t>
            </a:r>
          </a:p>
        </p:txBody>
      </p:sp>
      <p:sp>
        <p:nvSpPr>
          <p:cNvPr id="11" name="TextBox 11"/>
          <p:cNvSpPr txBox="1"/>
          <p:nvPr/>
        </p:nvSpPr>
        <p:spPr>
          <a:xfrm>
            <a:off x="14892861" y="4609768"/>
            <a:ext cx="1741289" cy="347980"/>
          </a:xfrm>
          <a:prstGeom prst="rect">
            <a:avLst/>
          </a:prstGeom>
        </p:spPr>
        <p:txBody>
          <a:bodyPr lIns="0" tIns="0" rIns="0" bIns="0" rtlCol="0" anchor="t">
            <a:spAutoFit/>
          </a:bodyPr>
          <a:lstStyle/>
          <a:p>
            <a:pPr algn="ctr">
              <a:lnSpc>
                <a:spcPts val="2870"/>
              </a:lnSpc>
              <a:spcBef>
                <a:spcPct val="0"/>
              </a:spcBef>
            </a:pPr>
            <a:r>
              <a:rPr lang="en-US" sz="2050">
                <a:solidFill>
                  <a:srgbClr val="000000"/>
                </a:solidFill>
                <a:latin typeface="Open Sauce Bold"/>
              </a:rPr>
              <a:t>Data integrity</a:t>
            </a:r>
          </a:p>
        </p:txBody>
      </p:sp>
      <p:sp>
        <p:nvSpPr>
          <p:cNvPr id="12" name="TextBox 12"/>
          <p:cNvSpPr txBox="1"/>
          <p:nvPr/>
        </p:nvSpPr>
        <p:spPr>
          <a:xfrm>
            <a:off x="12076627" y="5223802"/>
            <a:ext cx="1390055" cy="629285"/>
          </a:xfrm>
          <a:prstGeom prst="rect">
            <a:avLst/>
          </a:prstGeom>
        </p:spPr>
        <p:txBody>
          <a:bodyPr lIns="0" tIns="0" rIns="0" bIns="0" rtlCol="0" anchor="t">
            <a:spAutoFit/>
          </a:bodyPr>
          <a:lstStyle/>
          <a:p>
            <a:pPr algn="ctr">
              <a:lnSpc>
                <a:spcPts val="2590"/>
              </a:lnSpc>
            </a:pPr>
            <a:r>
              <a:rPr lang="en-US" sz="1850">
                <a:solidFill>
                  <a:srgbClr val="FFFFFF"/>
                </a:solidFill>
                <a:latin typeface="Open Sauce"/>
              </a:rPr>
              <a:t>Data </a:t>
            </a:r>
          </a:p>
          <a:p>
            <a:pPr algn="ctr">
              <a:lnSpc>
                <a:spcPts val="2590"/>
              </a:lnSpc>
              <a:spcBef>
                <a:spcPct val="0"/>
              </a:spcBef>
            </a:pPr>
            <a:r>
              <a:rPr lang="en-US" sz="1850">
                <a:solidFill>
                  <a:srgbClr val="FFFFFF"/>
                </a:solidFill>
                <a:latin typeface="Open Sauce"/>
              </a:rPr>
              <a:t>Governance</a:t>
            </a:r>
          </a:p>
        </p:txBody>
      </p:sp>
      <p:sp>
        <p:nvSpPr>
          <p:cNvPr id="13" name="TextBox 13"/>
          <p:cNvSpPr txBox="1"/>
          <p:nvPr/>
        </p:nvSpPr>
        <p:spPr>
          <a:xfrm>
            <a:off x="2046787" y="5486057"/>
            <a:ext cx="4566847" cy="2196465"/>
          </a:xfrm>
          <a:prstGeom prst="rect">
            <a:avLst/>
          </a:prstGeom>
        </p:spPr>
        <p:txBody>
          <a:bodyPr lIns="0" tIns="0" rIns="0" bIns="0" rtlCol="0" anchor="t">
            <a:spAutoFit/>
          </a:bodyPr>
          <a:lstStyle/>
          <a:p>
            <a:pPr algn="ctr">
              <a:lnSpc>
                <a:spcPts val="4409"/>
              </a:lnSpc>
            </a:pPr>
            <a:r>
              <a:rPr lang="en-US" sz="3149">
                <a:solidFill>
                  <a:srgbClr val="000000"/>
                </a:solidFill>
                <a:latin typeface="Open Sauce Bold"/>
              </a:rPr>
              <a:t>Based on internal </a:t>
            </a:r>
          </a:p>
          <a:p>
            <a:pPr algn="ctr">
              <a:lnSpc>
                <a:spcPts val="4409"/>
              </a:lnSpc>
              <a:spcBef>
                <a:spcPct val="0"/>
              </a:spcBef>
            </a:pPr>
            <a:r>
              <a:rPr lang="en-US" sz="3149">
                <a:solidFill>
                  <a:srgbClr val="000000"/>
                </a:solidFill>
                <a:latin typeface="Open Sauce Bold"/>
              </a:rPr>
              <a:t>data standards and policies that also control data usage</a:t>
            </a:r>
          </a:p>
        </p:txBody>
      </p:sp>
      <p:sp>
        <p:nvSpPr>
          <p:cNvPr id="14" name="TextBox 14"/>
          <p:cNvSpPr txBox="1"/>
          <p:nvPr/>
        </p:nvSpPr>
        <p:spPr>
          <a:xfrm>
            <a:off x="2046787" y="3227367"/>
            <a:ext cx="4566847" cy="515620"/>
          </a:xfrm>
          <a:prstGeom prst="rect">
            <a:avLst/>
          </a:prstGeom>
        </p:spPr>
        <p:txBody>
          <a:bodyPr lIns="0" tIns="0" rIns="0" bIns="0" rtlCol="0" anchor="t">
            <a:spAutoFit/>
          </a:bodyPr>
          <a:lstStyle/>
          <a:p>
            <a:pPr algn="ctr">
              <a:lnSpc>
                <a:spcPts val="4129"/>
              </a:lnSpc>
              <a:spcBef>
                <a:spcPct val="0"/>
              </a:spcBef>
            </a:pPr>
            <a:r>
              <a:rPr lang="en-US" sz="2949">
                <a:solidFill>
                  <a:srgbClr val="000000"/>
                </a:solidFill>
                <a:latin typeface="Open Sauce Bold"/>
              </a:rPr>
              <a:t>How?</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84C6E"/>
        </a:solidFill>
        <a:effectLst/>
      </p:bgPr>
    </p:bg>
    <p:spTree>
      <p:nvGrpSpPr>
        <p:cNvPr id="1" name=""/>
        <p:cNvGrpSpPr/>
        <p:nvPr/>
      </p:nvGrpSpPr>
      <p:grpSpPr>
        <a:xfrm>
          <a:off x="0" y="0"/>
          <a:ext cx="0" cy="0"/>
          <a:chOff x="0" y="0"/>
          <a:chExt cx="0" cy="0"/>
        </a:xfrm>
      </p:grpSpPr>
      <p:grpSp>
        <p:nvGrpSpPr>
          <p:cNvPr id="2" name="Group 2"/>
          <p:cNvGrpSpPr/>
          <p:nvPr/>
        </p:nvGrpSpPr>
        <p:grpSpPr>
          <a:xfrm>
            <a:off x="-1420931" y="-9566"/>
            <a:ext cx="12044343" cy="1493864"/>
            <a:chOff x="0" y="0"/>
            <a:chExt cx="3172173" cy="393446"/>
          </a:xfrm>
        </p:grpSpPr>
        <p:sp>
          <p:nvSpPr>
            <p:cNvPr id="3" name="Freeform 3"/>
            <p:cNvSpPr/>
            <p:nvPr/>
          </p:nvSpPr>
          <p:spPr>
            <a:xfrm>
              <a:off x="0" y="0"/>
              <a:ext cx="3172173" cy="393446"/>
            </a:xfrm>
            <a:custGeom>
              <a:avLst/>
              <a:gdLst/>
              <a:ahLst/>
              <a:cxnLst/>
              <a:rect l="l" t="t" r="r" b="b"/>
              <a:pathLst>
                <a:path w="3172173" h="393446">
                  <a:moveTo>
                    <a:pt x="203200" y="0"/>
                  </a:moveTo>
                  <a:lnTo>
                    <a:pt x="3172173" y="0"/>
                  </a:lnTo>
                  <a:lnTo>
                    <a:pt x="2968973" y="393446"/>
                  </a:lnTo>
                  <a:lnTo>
                    <a:pt x="0" y="393446"/>
                  </a:lnTo>
                  <a:lnTo>
                    <a:pt x="203200" y="0"/>
                  </a:lnTo>
                  <a:close/>
                </a:path>
              </a:pathLst>
            </a:custGeom>
            <a:gradFill rotWithShape="1">
              <a:gsLst>
                <a:gs pos="0">
                  <a:srgbClr val="00569E">
                    <a:alpha val="100000"/>
                  </a:srgbClr>
                </a:gs>
                <a:gs pos="100000">
                  <a:srgbClr val="00B5F8">
                    <a:alpha val="100000"/>
                  </a:srgbClr>
                </a:gs>
              </a:gsLst>
              <a:path path="circle">
                <a:fillToRect r="100000" b="100000"/>
              </a:path>
              <a:tileRect l="-100000" t="-100000"/>
            </a:gradFill>
          </p:spPr>
          <p:txBody>
            <a:bodyPr/>
            <a:lstStyle/>
            <a:p>
              <a:endParaRPr lang="en-US"/>
            </a:p>
          </p:txBody>
        </p:sp>
        <p:sp>
          <p:nvSpPr>
            <p:cNvPr id="4" name="TextBox 4"/>
            <p:cNvSpPr txBox="1"/>
            <p:nvPr/>
          </p:nvSpPr>
          <p:spPr>
            <a:xfrm>
              <a:off x="101600" y="-114300"/>
              <a:ext cx="2968973" cy="507746"/>
            </a:xfrm>
            <a:prstGeom prst="rect">
              <a:avLst/>
            </a:prstGeom>
          </p:spPr>
          <p:txBody>
            <a:bodyPr lIns="50800" tIns="50800" rIns="50800" bIns="50800" rtlCol="0" anchor="ctr"/>
            <a:lstStyle/>
            <a:p>
              <a:pPr algn="ctr">
                <a:lnSpc>
                  <a:spcPts val="5849"/>
                </a:lnSpc>
              </a:pPr>
              <a:r>
                <a:rPr lang="en-US" sz="3899" spc="-97">
                  <a:solidFill>
                    <a:srgbClr val="FFFFFF"/>
                  </a:solidFill>
                  <a:latin typeface="Open Sauce Bold"/>
                </a:rPr>
                <a:t> IT Governance</a:t>
              </a:r>
            </a:p>
          </p:txBody>
        </p:sp>
      </p:grpSp>
      <p:sp>
        <p:nvSpPr>
          <p:cNvPr id="5" name="Freeform 5"/>
          <p:cNvSpPr/>
          <p:nvPr/>
        </p:nvSpPr>
        <p:spPr>
          <a:xfrm>
            <a:off x="10609693" y="2222413"/>
            <a:ext cx="6649607" cy="1233200"/>
          </a:xfrm>
          <a:custGeom>
            <a:avLst/>
            <a:gdLst/>
            <a:ahLst/>
            <a:cxnLst/>
            <a:rect l="l" t="t" r="r" b="b"/>
            <a:pathLst>
              <a:path w="6649607" h="1233200">
                <a:moveTo>
                  <a:pt x="0" y="0"/>
                </a:moveTo>
                <a:lnTo>
                  <a:pt x="6649607" y="0"/>
                </a:lnTo>
                <a:lnTo>
                  <a:pt x="6649607" y="1233200"/>
                </a:lnTo>
                <a:lnTo>
                  <a:pt x="0" y="12332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Freeform 6"/>
          <p:cNvSpPr/>
          <p:nvPr/>
        </p:nvSpPr>
        <p:spPr>
          <a:xfrm>
            <a:off x="10609693" y="8025100"/>
            <a:ext cx="6649607" cy="1233200"/>
          </a:xfrm>
          <a:custGeom>
            <a:avLst/>
            <a:gdLst/>
            <a:ahLst/>
            <a:cxnLst/>
            <a:rect l="l" t="t" r="r" b="b"/>
            <a:pathLst>
              <a:path w="6649607" h="1233200">
                <a:moveTo>
                  <a:pt x="0" y="0"/>
                </a:moveTo>
                <a:lnTo>
                  <a:pt x="6649607" y="0"/>
                </a:lnTo>
                <a:lnTo>
                  <a:pt x="6649607" y="1233200"/>
                </a:lnTo>
                <a:lnTo>
                  <a:pt x="0" y="12332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7" name="Freeform 7"/>
          <p:cNvSpPr/>
          <p:nvPr/>
        </p:nvSpPr>
        <p:spPr>
          <a:xfrm>
            <a:off x="10609693" y="3657103"/>
            <a:ext cx="6649607" cy="1233200"/>
          </a:xfrm>
          <a:custGeom>
            <a:avLst/>
            <a:gdLst/>
            <a:ahLst/>
            <a:cxnLst/>
            <a:rect l="l" t="t" r="r" b="b"/>
            <a:pathLst>
              <a:path w="6649607" h="1233200">
                <a:moveTo>
                  <a:pt x="0" y="0"/>
                </a:moveTo>
                <a:lnTo>
                  <a:pt x="6649607" y="0"/>
                </a:lnTo>
                <a:lnTo>
                  <a:pt x="6649607" y="1233200"/>
                </a:lnTo>
                <a:lnTo>
                  <a:pt x="0" y="12332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8" name="Freeform 8"/>
          <p:cNvSpPr/>
          <p:nvPr/>
        </p:nvSpPr>
        <p:spPr>
          <a:xfrm>
            <a:off x="10609693" y="6547299"/>
            <a:ext cx="6649607" cy="1233200"/>
          </a:xfrm>
          <a:custGeom>
            <a:avLst/>
            <a:gdLst/>
            <a:ahLst/>
            <a:cxnLst/>
            <a:rect l="l" t="t" r="r" b="b"/>
            <a:pathLst>
              <a:path w="6649607" h="1233200">
                <a:moveTo>
                  <a:pt x="0" y="0"/>
                </a:moveTo>
                <a:lnTo>
                  <a:pt x="6649607" y="0"/>
                </a:lnTo>
                <a:lnTo>
                  <a:pt x="6649607" y="1233200"/>
                </a:lnTo>
                <a:lnTo>
                  <a:pt x="0" y="12332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9" name="Freeform 9"/>
          <p:cNvSpPr/>
          <p:nvPr/>
        </p:nvSpPr>
        <p:spPr>
          <a:xfrm>
            <a:off x="10609693" y="5136544"/>
            <a:ext cx="6649607" cy="1233200"/>
          </a:xfrm>
          <a:custGeom>
            <a:avLst/>
            <a:gdLst/>
            <a:ahLst/>
            <a:cxnLst/>
            <a:rect l="l" t="t" r="r" b="b"/>
            <a:pathLst>
              <a:path w="6649607" h="1233200">
                <a:moveTo>
                  <a:pt x="0" y="0"/>
                </a:moveTo>
                <a:lnTo>
                  <a:pt x="6649607" y="0"/>
                </a:lnTo>
                <a:lnTo>
                  <a:pt x="6649607" y="1233200"/>
                </a:lnTo>
                <a:lnTo>
                  <a:pt x="0" y="12332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0" name="Freeform 10"/>
          <p:cNvSpPr/>
          <p:nvPr/>
        </p:nvSpPr>
        <p:spPr>
          <a:xfrm>
            <a:off x="943640" y="2259432"/>
            <a:ext cx="7315200" cy="3112285"/>
          </a:xfrm>
          <a:custGeom>
            <a:avLst/>
            <a:gdLst/>
            <a:ahLst/>
            <a:cxnLst/>
            <a:rect l="l" t="t" r="r" b="b"/>
            <a:pathLst>
              <a:path w="7315200" h="3112285">
                <a:moveTo>
                  <a:pt x="0" y="0"/>
                </a:moveTo>
                <a:lnTo>
                  <a:pt x="7315200" y="0"/>
                </a:lnTo>
                <a:lnTo>
                  <a:pt x="7315200" y="3112285"/>
                </a:lnTo>
                <a:lnTo>
                  <a:pt x="0" y="311228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1" name="Freeform 11"/>
          <p:cNvSpPr/>
          <p:nvPr/>
        </p:nvSpPr>
        <p:spPr>
          <a:xfrm>
            <a:off x="1028700" y="6603513"/>
            <a:ext cx="7585246" cy="1474066"/>
          </a:xfrm>
          <a:custGeom>
            <a:avLst/>
            <a:gdLst/>
            <a:ahLst/>
            <a:cxnLst/>
            <a:rect l="l" t="t" r="r" b="b"/>
            <a:pathLst>
              <a:path w="7585246" h="1474066">
                <a:moveTo>
                  <a:pt x="0" y="0"/>
                </a:moveTo>
                <a:lnTo>
                  <a:pt x="7585246" y="0"/>
                </a:lnTo>
                <a:lnTo>
                  <a:pt x="7585246" y="1474066"/>
                </a:lnTo>
                <a:lnTo>
                  <a:pt x="0" y="147406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2" name="TextBox 12"/>
          <p:cNvSpPr txBox="1"/>
          <p:nvPr/>
        </p:nvSpPr>
        <p:spPr>
          <a:xfrm>
            <a:off x="12327456" y="2533211"/>
            <a:ext cx="3916591" cy="544929"/>
          </a:xfrm>
          <a:prstGeom prst="rect">
            <a:avLst/>
          </a:prstGeom>
        </p:spPr>
        <p:txBody>
          <a:bodyPr lIns="0" tIns="0" rIns="0" bIns="0" rtlCol="0" anchor="t">
            <a:spAutoFit/>
          </a:bodyPr>
          <a:lstStyle/>
          <a:p>
            <a:pPr algn="ctr">
              <a:lnSpc>
                <a:spcPts val="4403"/>
              </a:lnSpc>
              <a:spcBef>
                <a:spcPct val="0"/>
              </a:spcBef>
            </a:pPr>
            <a:r>
              <a:rPr lang="en-US" sz="3145">
                <a:solidFill>
                  <a:srgbClr val="000000"/>
                </a:solidFill>
                <a:latin typeface="Open Sauce Bold"/>
              </a:rPr>
              <a:t>Strategic alignment</a:t>
            </a:r>
          </a:p>
        </p:txBody>
      </p:sp>
      <p:sp>
        <p:nvSpPr>
          <p:cNvPr id="13" name="TextBox 13"/>
          <p:cNvSpPr txBox="1"/>
          <p:nvPr/>
        </p:nvSpPr>
        <p:spPr>
          <a:xfrm>
            <a:off x="12692542" y="5412999"/>
            <a:ext cx="3551506" cy="544929"/>
          </a:xfrm>
          <a:prstGeom prst="rect">
            <a:avLst/>
          </a:prstGeom>
        </p:spPr>
        <p:txBody>
          <a:bodyPr lIns="0" tIns="0" rIns="0" bIns="0" rtlCol="0" anchor="t">
            <a:spAutoFit/>
          </a:bodyPr>
          <a:lstStyle/>
          <a:p>
            <a:pPr algn="ctr">
              <a:lnSpc>
                <a:spcPts val="4403"/>
              </a:lnSpc>
              <a:spcBef>
                <a:spcPct val="0"/>
              </a:spcBef>
            </a:pPr>
            <a:r>
              <a:rPr lang="en-US" sz="3145">
                <a:solidFill>
                  <a:srgbClr val="000000"/>
                </a:solidFill>
                <a:latin typeface="Open Sauce Bold"/>
              </a:rPr>
              <a:t>Risk management</a:t>
            </a:r>
          </a:p>
        </p:txBody>
      </p:sp>
      <p:sp>
        <p:nvSpPr>
          <p:cNvPr id="14" name="TextBox 14"/>
          <p:cNvSpPr txBox="1"/>
          <p:nvPr/>
        </p:nvSpPr>
        <p:spPr>
          <a:xfrm>
            <a:off x="12869057" y="3967901"/>
            <a:ext cx="2833390" cy="544929"/>
          </a:xfrm>
          <a:prstGeom prst="rect">
            <a:avLst/>
          </a:prstGeom>
        </p:spPr>
        <p:txBody>
          <a:bodyPr lIns="0" tIns="0" rIns="0" bIns="0" rtlCol="0" anchor="t">
            <a:spAutoFit/>
          </a:bodyPr>
          <a:lstStyle/>
          <a:p>
            <a:pPr algn="ctr">
              <a:lnSpc>
                <a:spcPts val="4403"/>
              </a:lnSpc>
              <a:spcBef>
                <a:spcPct val="0"/>
              </a:spcBef>
            </a:pPr>
            <a:r>
              <a:rPr lang="en-US" sz="3145">
                <a:solidFill>
                  <a:srgbClr val="000000"/>
                </a:solidFill>
                <a:latin typeface="Open Sauce Bold"/>
              </a:rPr>
              <a:t>Value delivery</a:t>
            </a:r>
          </a:p>
        </p:txBody>
      </p:sp>
      <p:sp>
        <p:nvSpPr>
          <p:cNvPr id="15" name="TextBox 15"/>
          <p:cNvSpPr txBox="1"/>
          <p:nvPr/>
        </p:nvSpPr>
        <p:spPr>
          <a:xfrm>
            <a:off x="12912191" y="8056825"/>
            <a:ext cx="2747120" cy="1103074"/>
          </a:xfrm>
          <a:prstGeom prst="rect">
            <a:avLst/>
          </a:prstGeom>
        </p:spPr>
        <p:txBody>
          <a:bodyPr lIns="0" tIns="0" rIns="0" bIns="0" rtlCol="0" anchor="t">
            <a:spAutoFit/>
          </a:bodyPr>
          <a:lstStyle/>
          <a:p>
            <a:pPr algn="ctr">
              <a:lnSpc>
                <a:spcPts val="4403"/>
              </a:lnSpc>
            </a:pPr>
            <a:r>
              <a:rPr lang="en-US" sz="3145">
                <a:solidFill>
                  <a:srgbClr val="000000"/>
                </a:solidFill>
                <a:latin typeface="Open Sauce Bold"/>
              </a:rPr>
              <a:t>Performance </a:t>
            </a:r>
          </a:p>
          <a:p>
            <a:pPr algn="ctr">
              <a:lnSpc>
                <a:spcPts val="4403"/>
              </a:lnSpc>
              <a:spcBef>
                <a:spcPct val="0"/>
              </a:spcBef>
            </a:pPr>
            <a:r>
              <a:rPr lang="en-US" sz="3145">
                <a:solidFill>
                  <a:srgbClr val="000000"/>
                </a:solidFill>
                <a:latin typeface="Open Sauce Bold"/>
              </a:rPr>
              <a:t>measurement</a:t>
            </a:r>
          </a:p>
        </p:txBody>
      </p:sp>
      <p:sp>
        <p:nvSpPr>
          <p:cNvPr id="16" name="TextBox 16"/>
          <p:cNvSpPr txBox="1"/>
          <p:nvPr/>
        </p:nvSpPr>
        <p:spPr>
          <a:xfrm>
            <a:off x="12933139" y="6579024"/>
            <a:ext cx="2705225" cy="1103074"/>
          </a:xfrm>
          <a:prstGeom prst="rect">
            <a:avLst/>
          </a:prstGeom>
        </p:spPr>
        <p:txBody>
          <a:bodyPr lIns="0" tIns="0" rIns="0" bIns="0" rtlCol="0" anchor="t">
            <a:spAutoFit/>
          </a:bodyPr>
          <a:lstStyle/>
          <a:p>
            <a:pPr algn="ctr">
              <a:lnSpc>
                <a:spcPts val="4403"/>
              </a:lnSpc>
            </a:pPr>
            <a:r>
              <a:rPr lang="en-US" sz="3145">
                <a:solidFill>
                  <a:srgbClr val="000000"/>
                </a:solidFill>
                <a:latin typeface="Open Sauce Bold"/>
              </a:rPr>
              <a:t>Resource</a:t>
            </a:r>
          </a:p>
          <a:p>
            <a:pPr algn="ctr">
              <a:lnSpc>
                <a:spcPts val="4403"/>
              </a:lnSpc>
              <a:spcBef>
                <a:spcPct val="0"/>
              </a:spcBef>
            </a:pPr>
            <a:r>
              <a:rPr lang="en-US" sz="3145">
                <a:solidFill>
                  <a:srgbClr val="000000"/>
                </a:solidFill>
                <a:latin typeface="Open Sauce Bold"/>
              </a:rPr>
              <a:t> management</a:t>
            </a:r>
          </a:p>
        </p:txBody>
      </p:sp>
      <p:sp>
        <p:nvSpPr>
          <p:cNvPr id="17" name="TextBox 17"/>
          <p:cNvSpPr txBox="1"/>
          <p:nvPr/>
        </p:nvSpPr>
        <p:spPr>
          <a:xfrm>
            <a:off x="12389122" y="1269278"/>
            <a:ext cx="3355082" cy="513080"/>
          </a:xfrm>
          <a:prstGeom prst="rect">
            <a:avLst/>
          </a:prstGeom>
        </p:spPr>
        <p:txBody>
          <a:bodyPr lIns="0" tIns="0" rIns="0" bIns="0" rtlCol="0" anchor="t">
            <a:spAutoFit/>
          </a:bodyPr>
          <a:lstStyle/>
          <a:p>
            <a:pPr algn="ctr">
              <a:lnSpc>
                <a:spcPts val="4269"/>
              </a:lnSpc>
              <a:spcBef>
                <a:spcPct val="0"/>
              </a:spcBef>
            </a:pPr>
            <a:r>
              <a:rPr lang="en-US" sz="3049">
                <a:solidFill>
                  <a:srgbClr val="FFFFFF"/>
                </a:solidFill>
                <a:latin typeface="Open Sauce Bold"/>
              </a:rPr>
              <a:t>Key components:</a:t>
            </a:r>
          </a:p>
        </p:txBody>
      </p:sp>
      <p:sp>
        <p:nvSpPr>
          <p:cNvPr id="18" name="TextBox 18"/>
          <p:cNvSpPr txBox="1"/>
          <p:nvPr/>
        </p:nvSpPr>
        <p:spPr>
          <a:xfrm>
            <a:off x="2021062" y="2923505"/>
            <a:ext cx="5160357" cy="1966798"/>
          </a:xfrm>
          <a:prstGeom prst="rect">
            <a:avLst/>
          </a:prstGeom>
        </p:spPr>
        <p:txBody>
          <a:bodyPr lIns="0" tIns="0" rIns="0" bIns="0" rtlCol="0" anchor="t">
            <a:spAutoFit/>
          </a:bodyPr>
          <a:lstStyle/>
          <a:p>
            <a:pPr algn="ctr">
              <a:lnSpc>
                <a:spcPts val="3943"/>
              </a:lnSpc>
              <a:spcBef>
                <a:spcPct val="0"/>
              </a:spcBef>
            </a:pPr>
            <a:r>
              <a:rPr lang="en-US" sz="2817">
                <a:solidFill>
                  <a:srgbClr val="000000"/>
                </a:solidFill>
                <a:latin typeface="Open Sauce Bold"/>
              </a:rPr>
              <a:t>IT governance ensures IT investments align with business goals, manage risks, and deliver value.</a:t>
            </a:r>
          </a:p>
        </p:txBody>
      </p:sp>
      <p:sp>
        <p:nvSpPr>
          <p:cNvPr id="19" name="TextBox 19"/>
          <p:cNvSpPr txBox="1"/>
          <p:nvPr/>
        </p:nvSpPr>
        <p:spPr>
          <a:xfrm>
            <a:off x="10640981" y="2373944"/>
            <a:ext cx="818258" cy="834888"/>
          </a:xfrm>
          <a:prstGeom prst="rect">
            <a:avLst/>
          </a:prstGeom>
        </p:spPr>
        <p:txBody>
          <a:bodyPr lIns="0" tIns="0" rIns="0" bIns="0" rtlCol="0" anchor="t">
            <a:spAutoFit/>
          </a:bodyPr>
          <a:lstStyle/>
          <a:p>
            <a:pPr algn="ctr">
              <a:lnSpc>
                <a:spcPts val="6919"/>
              </a:lnSpc>
              <a:spcBef>
                <a:spcPct val="0"/>
              </a:spcBef>
            </a:pPr>
            <a:r>
              <a:rPr lang="en-US" sz="4942">
                <a:solidFill>
                  <a:srgbClr val="FFFFFF"/>
                </a:solidFill>
                <a:ea typeface="Open Sauce"/>
              </a:rPr>
              <a:t>📊</a:t>
            </a:r>
          </a:p>
        </p:txBody>
      </p:sp>
      <p:sp>
        <p:nvSpPr>
          <p:cNvPr id="20" name="TextBox 20"/>
          <p:cNvSpPr txBox="1"/>
          <p:nvPr/>
        </p:nvSpPr>
        <p:spPr>
          <a:xfrm>
            <a:off x="10609693" y="3660496"/>
            <a:ext cx="849546" cy="1102591"/>
          </a:xfrm>
          <a:prstGeom prst="rect">
            <a:avLst/>
          </a:prstGeom>
        </p:spPr>
        <p:txBody>
          <a:bodyPr lIns="0" tIns="0" rIns="0" bIns="0" rtlCol="0" anchor="t">
            <a:spAutoFit/>
          </a:bodyPr>
          <a:lstStyle/>
          <a:p>
            <a:pPr algn="ctr">
              <a:lnSpc>
                <a:spcPts val="9156"/>
              </a:lnSpc>
              <a:spcBef>
                <a:spcPct val="0"/>
              </a:spcBef>
            </a:pPr>
            <a:r>
              <a:rPr lang="en-US" sz="6540">
                <a:solidFill>
                  <a:srgbClr val="FFFFFF"/>
                </a:solidFill>
                <a:ea typeface="Open Sauce"/>
              </a:rPr>
              <a:t>💡</a:t>
            </a:r>
          </a:p>
        </p:txBody>
      </p:sp>
      <p:sp>
        <p:nvSpPr>
          <p:cNvPr id="21" name="TextBox 21"/>
          <p:cNvSpPr txBox="1"/>
          <p:nvPr/>
        </p:nvSpPr>
        <p:spPr>
          <a:xfrm>
            <a:off x="10658015" y="5276467"/>
            <a:ext cx="752903" cy="858103"/>
          </a:xfrm>
          <a:prstGeom prst="rect">
            <a:avLst/>
          </a:prstGeom>
        </p:spPr>
        <p:txBody>
          <a:bodyPr lIns="0" tIns="0" rIns="0" bIns="0" rtlCol="0" anchor="t">
            <a:spAutoFit/>
          </a:bodyPr>
          <a:lstStyle/>
          <a:p>
            <a:pPr algn="ctr">
              <a:lnSpc>
                <a:spcPts val="7136"/>
              </a:lnSpc>
              <a:spcBef>
                <a:spcPct val="0"/>
              </a:spcBef>
            </a:pPr>
            <a:r>
              <a:rPr lang="en-US" sz="5097">
                <a:solidFill>
                  <a:srgbClr val="FFFFFF"/>
                </a:solidFill>
                <a:ea typeface="Open Sauce"/>
              </a:rPr>
              <a:t>🔒</a:t>
            </a:r>
          </a:p>
        </p:txBody>
      </p:sp>
      <p:sp>
        <p:nvSpPr>
          <p:cNvPr id="22" name="TextBox 22"/>
          <p:cNvSpPr txBox="1"/>
          <p:nvPr/>
        </p:nvSpPr>
        <p:spPr>
          <a:xfrm>
            <a:off x="10658015" y="6760269"/>
            <a:ext cx="861994" cy="834888"/>
          </a:xfrm>
          <a:prstGeom prst="rect">
            <a:avLst/>
          </a:prstGeom>
        </p:spPr>
        <p:txBody>
          <a:bodyPr lIns="0" tIns="0" rIns="0" bIns="0" rtlCol="0" anchor="t">
            <a:spAutoFit/>
          </a:bodyPr>
          <a:lstStyle/>
          <a:p>
            <a:pPr algn="ctr">
              <a:lnSpc>
                <a:spcPts val="6919"/>
              </a:lnSpc>
              <a:spcBef>
                <a:spcPct val="0"/>
              </a:spcBef>
            </a:pPr>
            <a:r>
              <a:rPr lang="en-US" sz="4942">
                <a:solidFill>
                  <a:srgbClr val="FFFFFF"/>
                </a:solidFill>
                <a:ea typeface="Open Sauce"/>
              </a:rPr>
              <a:t>🔧</a:t>
            </a:r>
          </a:p>
        </p:txBody>
      </p:sp>
      <p:sp>
        <p:nvSpPr>
          <p:cNvPr id="23" name="TextBox 23"/>
          <p:cNvSpPr txBox="1"/>
          <p:nvPr/>
        </p:nvSpPr>
        <p:spPr>
          <a:xfrm>
            <a:off x="10701751" y="8176631"/>
            <a:ext cx="818258" cy="834888"/>
          </a:xfrm>
          <a:prstGeom prst="rect">
            <a:avLst/>
          </a:prstGeom>
        </p:spPr>
        <p:txBody>
          <a:bodyPr lIns="0" tIns="0" rIns="0" bIns="0" rtlCol="0" anchor="t">
            <a:spAutoFit/>
          </a:bodyPr>
          <a:lstStyle/>
          <a:p>
            <a:pPr algn="ctr">
              <a:lnSpc>
                <a:spcPts val="6919"/>
              </a:lnSpc>
              <a:spcBef>
                <a:spcPct val="0"/>
              </a:spcBef>
            </a:pPr>
            <a:r>
              <a:rPr lang="en-US" sz="4942">
                <a:solidFill>
                  <a:srgbClr val="FFFFFF"/>
                </a:solidFill>
                <a:ea typeface="Open Sauce"/>
              </a:rPr>
              <a:t>📈</a:t>
            </a:r>
          </a:p>
        </p:txBody>
      </p:sp>
      <p:sp>
        <p:nvSpPr>
          <p:cNvPr id="24" name="TextBox 24"/>
          <p:cNvSpPr txBox="1"/>
          <p:nvPr/>
        </p:nvSpPr>
        <p:spPr>
          <a:xfrm>
            <a:off x="943640" y="6814766"/>
            <a:ext cx="7315200" cy="994410"/>
          </a:xfrm>
          <a:prstGeom prst="rect">
            <a:avLst/>
          </a:prstGeom>
        </p:spPr>
        <p:txBody>
          <a:bodyPr lIns="0" tIns="0" rIns="0" bIns="0" rtlCol="0" anchor="t">
            <a:spAutoFit/>
          </a:bodyPr>
          <a:lstStyle/>
          <a:p>
            <a:pPr algn="ctr">
              <a:lnSpc>
                <a:spcPts val="3989"/>
              </a:lnSpc>
              <a:spcBef>
                <a:spcPct val="0"/>
              </a:spcBef>
            </a:pPr>
            <a:r>
              <a:rPr lang="en-US" sz="2849">
                <a:solidFill>
                  <a:srgbClr val="000000"/>
                </a:solidFill>
                <a:latin typeface="Open Sauce Bold"/>
              </a:rPr>
              <a:t>Frameworks: </a:t>
            </a:r>
          </a:p>
          <a:p>
            <a:pPr algn="ctr">
              <a:lnSpc>
                <a:spcPts val="3989"/>
              </a:lnSpc>
              <a:spcBef>
                <a:spcPct val="0"/>
              </a:spcBef>
            </a:pPr>
            <a:r>
              <a:rPr lang="en-US" sz="2849">
                <a:solidFill>
                  <a:srgbClr val="000000"/>
                </a:solidFill>
                <a:latin typeface="Open Sauce Bold"/>
              </a:rPr>
              <a:t>COBIT, ITIL, ISO/IEC 38500, COSO</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84C6E"/>
        </a:solidFill>
        <a:effectLst/>
      </p:bgPr>
    </p:bg>
    <p:spTree>
      <p:nvGrpSpPr>
        <p:cNvPr id="1" name=""/>
        <p:cNvGrpSpPr/>
        <p:nvPr/>
      </p:nvGrpSpPr>
      <p:grpSpPr>
        <a:xfrm>
          <a:off x="0" y="0"/>
          <a:ext cx="0" cy="0"/>
          <a:chOff x="0" y="0"/>
          <a:chExt cx="0" cy="0"/>
        </a:xfrm>
      </p:grpSpPr>
      <p:sp>
        <p:nvSpPr>
          <p:cNvPr id="2" name="Freeform 2"/>
          <p:cNvSpPr/>
          <p:nvPr/>
        </p:nvSpPr>
        <p:spPr>
          <a:xfrm>
            <a:off x="0" y="-3827718"/>
            <a:ext cx="18288000" cy="10245024"/>
          </a:xfrm>
          <a:custGeom>
            <a:avLst/>
            <a:gdLst/>
            <a:ahLst/>
            <a:cxnLst/>
            <a:rect l="l" t="t" r="r" b="b"/>
            <a:pathLst>
              <a:path w="18288000" h="10245024">
                <a:moveTo>
                  <a:pt x="0" y="0"/>
                </a:moveTo>
                <a:lnTo>
                  <a:pt x="18288000" y="0"/>
                </a:lnTo>
                <a:lnTo>
                  <a:pt x="18288000" y="10245023"/>
                </a:lnTo>
                <a:lnTo>
                  <a:pt x="0" y="10245023"/>
                </a:lnTo>
                <a:lnTo>
                  <a:pt x="0" y="0"/>
                </a:lnTo>
                <a:close/>
              </a:path>
            </a:pathLst>
          </a:custGeom>
          <a:blipFill>
            <a:blip r:embed="rId2">
              <a:alphaModFix amt="57000"/>
            </a:blip>
            <a:stretch>
              <a:fillRect l="-186" t="-19372" r="-186"/>
            </a:stretch>
          </a:blipFill>
        </p:spPr>
        <p:txBody>
          <a:bodyPr/>
          <a:lstStyle/>
          <a:p>
            <a:endParaRPr lang="en-US"/>
          </a:p>
        </p:txBody>
      </p:sp>
      <p:grpSp>
        <p:nvGrpSpPr>
          <p:cNvPr id="3" name="Group 3"/>
          <p:cNvGrpSpPr/>
          <p:nvPr/>
        </p:nvGrpSpPr>
        <p:grpSpPr>
          <a:xfrm>
            <a:off x="2905215" y="4011350"/>
            <a:ext cx="2574000" cy="4248150"/>
            <a:chOff x="0" y="0"/>
            <a:chExt cx="677926" cy="1118854"/>
          </a:xfrm>
        </p:grpSpPr>
        <p:sp>
          <p:nvSpPr>
            <p:cNvPr id="4" name="Freeform 4"/>
            <p:cNvSpPr/>
            <p:nvPr/>
          </p:nvSpPr>
          <p:spPr>
            <a:xfrm>
              <a:off x="0" y="0"/>
              <a:ext cx="677926" cy="1118854"/>
            </a:xfrm>
            <a:custGeom>
              <a:avLst/>
              <a:gdLst/>
              <a:ahLst/>
              <a:cxnLst/>
              <a:rect l="l" t="t" r="r" b="b"/>
              <a:pathLst>
                <a:path w="677926" h="1118854">
                  <a:moveTo>
                    <a:pt x="0" y="0"/>
                  </a:moveTo>
                  <a:lnTo>
                    <a:pt x="677926" y="0"/>
                  </a:lnTo>
                  <a:lnTo>
                    <a:pt x="677926" y="1118854"/>
                  </a:lnTo>
                  <a:lnTo>
                    <a:pt x="0" y="1118854"/>
                  </a:lnTo>
                  <a:close/>
                </a:path>
              </a:pathLst>
            </a:custGeom>
            <a:solidFill>
              <a:srgbClr val="084C6E"/>
            </a:solidFill>
            <a:ln w="38100" cap="sq">
              <a:solidFill>
                <a:srgbClr val="FFFFFF"/>
              </a:solidFill>
              <a:prstDash val="solid"/>
              <a:miter/>
            </a:ln>
          </p:spPr>
          <p:txBody>
            <a:bodyPr/>
            <a:lstStyle/>
            <a:p>
              <a:endParaRPr lang="en-US"/>
            </a:p>
          </p:txBody>
        </p:sp>
        <p:sp>
          <p:nvSpPr>
            <p:cNvPr id="5" name="TextBox 5"/>
            <p:cNvSpPr txBox="1"/>
            <p:nvPr/>
          </p:nvSpPr>
          <p:spPr>
            <a:xfrm>
              <a:off x="0" y="-28575"/>
              <a:ext cx="677926" cy="1147429"/>
            </a:xfrm>
            <a:prstGeom prst="rect">
              <a:avLst/>
            </a:prstGeom>
          </p:spPr>
          <p:txBody>
            <a:bodyPr lIns="50800" tIns="50800" rIns="50800" bIns="50800" rtlCol="0" anchor="ctr"/>
            <a:lstStyle/>
            <a:p>
              <a:pPr marL="0" lvl="0" indent="0" algn="ctr">
                <a:lnSpc>
                  <a:spcPts val="2590"/>
                </a:lnSpc>
                <a:spcBef>
                  <a:spcPct val="0"/>
                </a:spcBef>
              </a:pPr>
              <a:endParaRPr/>
            </a:p>
          </p:txBody>
        </p:sp>
      </p:grpSp>
      <p:grpSp>
        <p:nvGrpSpPr>
          <p:cNvPr id="6" name="Group 6"/>
          <p:cNvGrpSpPr/>
          <p:nvPr/>
        </p:nvGrpSpPr>
        <p:grpSpPr>
          <a:xfrm>
            <a:off x="6187131" y="4011350"/>
            <a:ext cx="2574000" cy="4248150"/>
            <a:chOff x="0" y="0"/>
            <a:chExt cx="677926" cy="1118854"/>
          </a:xfrm>
        </p:grpSpPr>
        <p:sp>
          <p:nvSpPr>
            <p:cNvPr id="7" name="Freeform 7"/>
            <p:cNvSpPr/>
            <p:nvPr/>
          </p:nvSpPr>
          <p:spPr>
            <a:xfrm>
              <a:off x="0" y="0"/>
              <a:ext cx="677926" cy="1118854"/>
            </a:xfrm>
            <a:custGeom>
              <a:avLst/>
              <a:gdLst/>
              <a:ahLst/>
              <a:cxnLst/>
              <a:rect l="l" t="t" r="r" b="b"/>
              <a:pathLst>
                <a:path w="677926" h="1118854">
                  <a:moveTo>
                    <a:pt x="0" y="0"/>
                  </a:moveTo>
                  <a:lnTo>
                    <a:pt x="677926" y="0"/>
                  </a:lnTo>
                  <a:lnTo>
                    <a:pt x="677926" y="1118854"/>
                  </a:lnTo>
                  <a:lnTo>
                    <a:pt x="0" y="1118854"/>
                  </a:lnTo>
                  <a:close/>
                </a:path>
              </a:pathLst>
            </a:custGeom>
            <a:solidFill>
              <a:srgbClr val="084C6E"/>
            </a:solidFill>
            <a:ln w="38100" cap="sq">
              <a:solidFill>
                <a:srgbClr val="FFFFFF"/>
              </a:solidFill>
              <a:prstDash val="solid"/>
              <a:miter/>
            </a:ln>
          </p:spPr>
          <p:txBody>
            <a:bodyPr/>
            <a:lstStyle/>
            <a:p>
              <a:endParaRPr lang="en-US"/>
            </a:p>
          </p:txBody>
        </p:sp>
        <p:sp>
          <p:nvSpPr>
            <p:cNvPr id="8" name="TextBox 8"/>
            <p:cNvSpPr txBox="1"/>
            <p:nvPr/>
          </p:nvSpPr>
          <p:spPr>
            <a:xfrm>
              <a:off x="0" y="-28575"/>
              <a:ext cx="677926" cy="1147429"/>
            </a:xfrm>
            <a:prstGeom prst="rect">
              <a:avLst/>
            </a:prstGeom>
          </p:spPr>
          <p:txBody>
            <a:bodyPr lIns="50800" tIns="50800" rIns="50800" bIns="50800" rtlCol="0" anchor="ctr"/>
            <a:lstStyle/>
            <a:p>
              <a:pPr marL="0" lvl="0" indent="0" algn="ctr">
                <a:lnSpc>
                  <a:spcPts val="2590"/>
                </a:lnSpc>
                <a:spcBef>
                  <a:spcPct val="0"/>
                </a:spcBef>
              </a:pPr>
              <a:endParaRPr/>
            </a:p>
          </p:txBody>
        </p:sp>
      </p:grpSp>
      <p:grpSp>
        <p:nvGrpSpPr>
          <p:cNvPr id="9" name="Group 9"/>
          <p:cNvGrpSpPr/>
          <p:nvPr/>
        </p:nvGrpSpPr>
        <p:grpSpPr>
          <a:xfrm>
            <a:off x="9467995" y="3990786"/>
            <a:ext cx="2574000" cy="4268714"/>
            <a:chOff x="0" y="0"/>
            <a:chExt cx="677926" cy="1124270"/>
          </a:xfrm>
        </p:grpSpPr>
        <p:sp>
          <p:nvSpPr>
            <p:cNvPr id="10" name="Freeform 10"/>
            <p:cNvSpPr/>
            <p:nvPr/>
          </p:nvSpPr>
          <p:spPr>
            <a:xfrm>
              <a:off x="0" y="0"/>
              <a:ext cx="677926" cy="1124270"/>
            </a:xfrm>
            <a:custGeom>
              <a:avLst/>
              <a:gdLst/>
              <a:ahLst/>
              <a:cxnLst/>
              <a:rect l="l" t="t" r="r" b="b"/>
              <a:pathLst>
                <a:path w="677926" h="1124270">
                  <a:moveTo>
                    <a:pt x="0" y="0"/>
                  </a:moveTo>
                  <a:lnTo>
                    <a:pt x="677926" y="0"/>
                  </a:lnTo>
                  <a:lnTo>
                    <a:pt x="677926" y="1124270"/>
                  </a:lnTo>
                  <a:lnTo>
                    <a:pt x="0" y="1124270"/>
                  </a:lnTo>
                  <a:close/>
                </a:path>
              </a:pathLst>
            </a:custGeom>
            <a:solidFill>
              <a:srgbClr val="084C6E"/>
            </a:solidFill>
            <a:ln w="38100" cap="sq">
              <a:solidFill>
                <a:srgbClr val="FFFFFF"/>
              </a:solidFill>
              <a:prstDash val="solid"/>
              <a:miter/>
            </a:ln>
          </p:spPr>
          <p:txBody>
            <a:bodyPr/>
            <a:lstStyle/>
            <a:p>
              <a:endParaRPr lang="en-US"/>
            </a:p>
          </p:txBody>
        </p:sp>
        <p:sp>
          <p:nvSpPr>
            <p:cNvPr id="11" name="TextBox 11"/>
            <p:cNvSpPr txBox="1"/>
            <p:nvPr/>
          </p:nvSpPr>
          <p:spPr>
            <a:xfrm>
              <a:off x="0" y="-28575"/>
              <a:ext cx="677926" cy="1152845"/>
            </a:xfrm>
            <a:prstGeom prst="rect">
              <a:avLst/>
            </a:prstGeom>
          </p:spPr>
          <p:txBody>
            <a:bodyPr lIns="50800" tIns="50800" rIns="50800" bIns="50800" rtlCol="0" anchor="ctr"/>
            <a:lstStyle/>
            <a:p>
              <a:pPr marL="0" lvl="0" indent="0" algn="ctr">
                <a:lnSpc>
                  <a:spcPts val="2590"/>
                </a:lnSpc>
                <a:spcBef>
                  <a:spcPct val="0"/>
                </a:spcBef>
              </a:pPr>
              <a:endParaRPr/>
            </a:p>
          </p:txBody>
        </p:sp>
      </p:grpSp>
      <p:grpSp>
        <p:nvGrpSpPr>
          <p:cNvPr id="12" name="Group 12"/>
          <p:cNvGrpSpPr/>
          <p:nvPr/>
        </p:nvGrpSpPr>
        <p:grpSpPr>
          <a:xfrm>
            <a:off x="12748859" y="3970222"/>
            <a:ext cx="2574000" cy="4289278"/>
            <a:chOff x="0" y="0"/>
            <a:chExt cx="677926" cy="1129686"/>
          </a:xfrm>
        </p:grpSpPr>
        <p:sp>
          <p:nvSpPr>
            <p:cNvPr id="13" name="Freeform 13"/>
            <p:cNvSpPr/>
            <p:nvPr/>
          </p:nvSpPr>
          <p:spPr>
            <a:xfrm>
              <a:off x="0" y="0"/>
              <a:ext cx="677926" cy="1129686"/>
            </a:xfrm>
            <a:custGeom>
              <a:avLst/>
              <a:gdLst/>
              <a:ahLst/>
              <a:cxnLst/>
              <a:rect l="l" t="t" r="r" b="b"/>
              <a:pathLst>
                <a:path w="677926" h="1129686">
                  <a:moveTo>
                    <a:pt x="0" y="0"/>
                  </a:moveTo>
                  <a:lnTo>
                    <a:pt x="677926" y="0"/>
                  </a:lnTo>
                  <a:lnTo>
                    <a:pt x="677926" y="1129686"/>
                  </a:lnTo>
                  <a:lnTo>
                    <a:pt x="0" y="1129686"/>
                  </a:lnTo>
                  <a:close/>
                </a:path>
              </a:pathLst>
            </a:custGeom>
            <a:solidFill>
              <a:srgbClr val="084C6E"/>
            </a:solidFill>
            <a:ln w="38100" cap="sq">
              <a:solidFill>
                <a:srgbClr val="FFFFFF"/>
              </a:solidFill>
              <a:prstDash val="solid"/>
              <a:miter/>
            </a:ln>
          </p:spPr>
          <p:txBody>
            <a:bodyPr/>
            <a:lstStyle/>
            <a:p>
              <a:endParaRPr lang="en-US"/>
            </a:p>
          </p:txBody>
        </p:sp>
        <p:sp>
          <p:nvSpPr>
            <p:cNvPr id="14" name="TextBox 14"/>
            <p:cNvSpPr txBox="1"/>
            <p:nvPr/>
          </p:nvSpPr>
          <p:spPr>
            <a:xfrm>
              <a:off x="0" y="-28575"/>
              <a:ext cx="677926" cy="1158261"/>
            </a:xfrm>
            <a:prstGeom prst="rect">
              <a:avLst/>
            </a:prstGeom>
          </p:spPr>
          <p:txBody>
            <a:bodyPr lIns="50800" tIns="50800" rIns="50800" bIns="50800" rtlCol="0" anchor="ctr"/>
            <a:lstStyle/>
            <a:p>
              <a:pPr marL="0" lvl="0" indent="0" algn="ctr">
                <a:lnSpc>
                  <a:spcPts val="2590"/>
                </a:lnSpc>
                <a:spcBef>
                  <a:spcPct val="0"/>
                </a:spcBef>
              </a:pPr>
              <a:endParaRPr/>
            </a:p>
          </p:txBody>
        </p:sp>
      </p:grpSp>
      <p:sp>
        <p:nvSpPr>
          <p:cNvPr id="15" name="TextBox 15"/>
          <p:cNvSpPr txBox="1"/>
          <p:nvPr/>
        </p:nvSpPr>
        <p:spPr>
          <a:xfrm>
            <a:off x="3175909" y="2777840"/>
            <a:ext cx="11936182" cy="820524"/>
          </a:xfrm>
          <a:prstGeom prst="rect">
            <a:avLst/>
          </a:prstGeom>
        </p:spPr>
        <p:txBody>
          <a:bodyPr lIns="0" tIns="0" rIns="0" bIns="0" rtlCol="0" anchor="t">
            <a:spAutoFit/>
          </a:bodyPr>
          <a:lstStyle/>
          <a:p>
            <a:pPr marL="0" lvl="0" indent="0" algn="ctr">
              <a:lnSpc>
                <a:spcPts val="6359"/>
              </a:lnSpc>
              <a:spcBef>
                <a:spcPct val="0"/>
              </a:spcBef>
            </a:pPr>
            <a:r>
              <a:rPr lang="en-US" sz="5299">
                <a:solidFill>
                  <a:srgbClr val="FFFFFF"/>
                </a:solidFill>
                <a:latin typeface="Now Bold"/>
              </a:rPr>
              <a:t>OVERVIEW OF THE PAPER</a:t>
            </a:r>
          </a:p>
        </p:txBody>
      </p:sp>
      <p:sp>
        <p:nvSpPr>
          <p:cNvPr id="16" name="TextBox 16"/>
          <p:cNvSpPr txBox="1"/>
          <p:nvPr/>
        </p:nvSpPr>
        <p:spPr>
          <a:xfrm>
            <a:off x="3067633" y="4241883"/>
            <a:ext cx="2220715" cy="396208"/>
          </a:xfrm>
          <a:prstGeom prst="rect">
            <a:avLst/>
          </a:prstGeom>
        </p:spPr>
        <p:txBody>
          <a:bodyPr lIns="0" tIns="0" rIns="0" bIns="0" rtlCol="0" anchor="t">
            <a:spAutoFit/>
          </a:bodyPr>
          <a:lstStyle/>
          <a:p>
            <a:pPr algn="ctr">
              <a:lnSpc>
                <a:spcPts val="3361"/>
              </a:lnSpc>
            </a:pPr>
            <a:r>
              <a:rPr lang="en-US" sz="2401" spc="55">
                <a:solidFill>
                  <a:srgbClr val="FFFFFF"/>
                </a:solidFill>
                <a:latin typeface="Canva Sans Bold"/>
              </a:rPr>
              <a:t>Objectives</a:t>
            </a:r>
          </a:p>
        </p:txBody>
      </p:sp>
      <p:sp>
        <p:nvSpPr>
          <p:cNvPr id="17" name="TextBox 17"/>
          <p:cNvSpPr txBox="1"/>
          <p:nvPr/>
        </p:nvSpPr>
        <p:spPr>
          <a:xfrm>
            <a:off x="2981476" y="5195940"/>
            <a:ext cx="2367455" cy="1743647"/>
          </a:xfrm>
          <a:prstGeom prst="rect">
            <a:avLst/>
          </a:prstGeom>
        </p:spPr>
        <p:txBody>
          <a:bodyPr lIns="0" tIns="0" rIns="0" bIns="0" rtlCol="0" anchor="t">
            <a:spAutoFit/>
          </a:bodyPr>
          <a:lstStyle/>
          <a:p>
            <a:pPr algn="ctr">
              <a:lnSpc>
                <a:spcPts val="2037"/>
              </a:lnSpc>
            </a:pPr>
            <a:r>
              <a:rPr lang="en-US" sz="1323" spc="-33">
                <a:solidFill>
                  <a:srgbClr val="FFFFFF"/>
                </a:solidFill>
                <a:latin typeface="Canva Sans"/>
              </a:rPr>
              <a:t>To explore the relationship between IT Governance and Data Governance and to demonstrate the necessity of a formal Data Governance structure for effective data managemen</a:t>
            </a:r>
          </a:p>
        </p:txBody>
      </p:sp>
      <p:sp>
        <p:nvSpPr>
          <p:cNvPr id="18" name="TextBox 18"/>
          <p:cNvSpPr txBox="1"/>
          <p:nvPr/>
        </p:nvSpPr>
        <p:spPr>
          <a:xfrm>
            <a:off x="6349549" y="4241883"/>
            <a:ext cx="2220715" cy="396208"/>
          </a:xfrm>
          <a:prstGeom prst="rect">
            <a:avLst/>
          </a:prstGeom>
        </p:spPr>
        <p:txBody>
          <a:bodyPr lIns="0" tIns="0" rIns="0" bIns="0" rtlCol="0" anchor="t">
            <a:spAutoFit/>
          </a:bodyPr>
          <a:lstStyle/>
          <a:p>
            <a:pPr algn="ctr">
              <a:lnSpc>
                <a:spcPts val="3361"/>
              </a:lnSpc>
            </a:pPr>
            <a:r>
              <a:rPr lang="en-US" sz="2401" spc="55">
                <a:solidFill>
                  <a:srgbClr val="FFFFFF"/>
                </a:solidFill>
                <a:latin typeface="Canva Sans Bold"/>
              </a:rPr>
              <a:t>Methods</a:t>
            </a:r>
          </a:p>
        </p:txBody>
      </p:sp>
      <p:sp>
        <p:nvSpPr>
          <p:cNvPr id="19" name="TextBox 19"/>
          <p:cNvSpPr txBox="1"/>
          <p:nvPr/>
        </p:nvSpPr>
        <p:spPr>
          <a:xfrm>
            <a:off x="9630413" y="4221318"/>
            <a:ext cx="2220715" cy="396208"/>
          </a:xfrm>
          <a:prstGeom prst="rect">
            <a:avLst/>
          </a:prstGeom>
        </p:spPr>
        <p:txBody>
          <a:bodyPr lIns="0" tIns="0" rIns="0" bIns="0" rtlCol="0" anchor="t">
            <a:spAutoFit/>
          </a:bodyPr>
          <a:lstStyle/>
          <a:p>
            <a:pPr algn="ctr">
              <a:lnSpc>
                <a:spcPts val="3361"/>
              </a:lnSpc>
            </a:pPr>
            <a:r>
              <a:rPr lang="en-US" sz="2401" spc="55">
                <a:solidFill>
                  <a:srgbClr val="FFFFFF"/>
                </a:solidFill>
                <a:latin typeface="Canva Sans Bold"/>
              </a:rPr>
              <a:t>Issues</a:t>
            </a:r>
          </a:p>
        </p:txBody>
      </p:sp>
      <p:sp>
        <p:nvSpPr>
          <p:cNvPr id="20" name="TextBox 20"/>
          <p:cNvSpPr txBox="1"/>
          <p:nvPr/>
        </p:nvSpPr>
        <p:spPr>
          <a:xfrm>
            <a:off x="12911277" y="4200754"/>
            <a:ext cx="2220715" cy="396208"/>
          </a:xfrm>
          <a:prstGeom prst="rect">
            <a:avLst/>
          </a:prstGeom>
        </p:spPr>
        <p:txBody>
          <a:bodyPr lIns="0" tIns="0" rIns="0" bIns="0" rtlCol="0" anchor="t">
            <a:spAutoFit/>
          </a:bodyPr>
          <a:lstStyle/>
          <a:p>
            <a:pPr algn="ctr">
              <a:lnSpc>
                <a:spcPts val="3361"/>
              </a:lnSpc>
            </a:pPr>
            <a:r>
              <a:rPr lang="en-US" sz="2401" spc="55">
                <a:solidFill>
                  <a:srgbClr val="FFFFFF"/>
                </a:solidFill>
                <a:latin typeface="Canva Sans Bold"/>
              </a:rPr>
              <a:t>Conclusion</a:t>
            </a:r>
          </a:p>
        </p:txBody>
      </p:sp>
      <p:sp>
        <p:nvSpPr>
          <p:cNvPr id="21" name="TextBox 21"/>
          <p:cNvSpPr txBox="1"/>
          <p:nvPr/>
        </p:nvSpPr>
        <p:spPr>
          <a:xfrm>
            <a:off x="6349549" y="5095875"/>
            <a:ext cx="2386518" cy="2514704"/>
          </a:xfrm>
          <a:prstGeom prst="rect">
            <a:avLst/>
          </a:prstGeom>
        </p:spPr>
        <p:txBody>
          <a:bodyPr lIns="0" tIns="0" rIns="0" bIns="0" rtlCol="0" anchor="t">
            <a:spAutoFit/>
          </a:bodyPr>
          <a:lstStyle/>
          <a:p>
            <a:pPr algn="ctr">
              <a:lnSpc>
                <a:spcPts val="2053"/>
              </a:lnSpc>
            </a:pPr>
            <a:r>
              <a:rPr lang="en-US" sz="1333" spc="-33">
                <a:solidFill>
                  <a:srgbClr val="FFFFFF"/>
                </a:solidFill>
                <a:latin typeface="Canva Sans"/>
              </a:rPr>
              <a:t>A case study methodology, focusing on a large organization that had adopted an ad-hoc Data Governance model. This approach allowed them to observe and analyze the practical challenges and outcomes associated with the implementation of Data Governance.</a:t>
            </a:r>
          </a:p>
        </p:txBody>
      </p:sp>
      <p:sp>
        <p:nvSpPr>
          <p:cNvPr id="22" name="TextBox 22"/>
          <p:cNvSpPr txBox="1"/>
          <p:nvPr/>
        </p:nvSpPr>
        <p:spPr>
          <a:xfrm>
            <a:off x="9453770" y="5121956"/>
            <a:ext cx="2574000" cy="1891614"/>
          </a:xfrm>
          <a:prstGeom prst="rect">
            <a:avLst/>
          </a:prstGeom>
        </p:spPr>
        <p:txBody>
          <a:bodyPr lIns="0" tIns="0" rIns="0" bIns="0" rtlCol="0" anchor="t">
            <a:spAutoFit/>
          </a:bodyPr>
          <a:lstStyle/>
          <a:p>
            <a:pPr algn="ctr">
              <a:lnSpc>
                <a:spcPts val="2215"/>
              </a:lnSpc>
            </a:pPr>
            <a:r>
              <a:rPr lang="en-US" sz="1438" spc="-35">
                <a:solidFill>
                  <a:srgbClr val="FFFFFF"/>
                </a:solidFill>
                <a:latin typeface="Canva Sans"/>
              </a:rPr>
              <a:t>Key issues identified include the lack of clear roles and responsibilities, insufficient mandate for data quality initiatives, and the challenges in integrating data across disparate systems.</a:t>
            </a:r>
          </a:p>
        </p:txBody>
      </p:sp>
      <p:sp>
        <p:nvSpPr>
          <p:cNvPr id="23" name="TextBox 23"/>
          <p:cNvSpPr txBox="1"/>
          <p:nvPr/>
        </p:nvSpPr>
        <p:spPr>
          <a:xfrm>
            <a:off x="12775420" y="5095875"/>
            <a:ext cx="2547439" cy="2137220"/>
          </a:xfrm>
          <a:prstGeom prst="rect">
            <a:avLst/>
          </a:prstGeom>
        </p:spPr>
        <p:txBody>
          <a:bodyPr lIns="0" tIns="0" rIns="0" bIns="0" rtlCol="0" anchor="t">
            <a:spAutoFit/>
          </a:bodyPr>
          <a:lstStyle/>
          <a:p>
            <a:pPr algn="ctr">
              <a:lnSpc>
                <a:spcPts val="1937"/>
              </a:lnSpc>
            </a:pPr>
            <a:r>
              <a:rPr lang="en-US" sz="1258" spc="-31">
                <a:solidFill>
                  <a:srgbClr val="FFFFFF"/>
                </a:solidFill>
                <a:latin typeface="Canva Sans"/>
              </a:rPr>
              <a:t>Effective Data Governance requires a structured framework that promotes collaboration between business and IT. It also emphasizes the need for organizations to recognize data as a critical asset and to implement comprehensive policies and procedures for data management.</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84C6E"/>
        </a:solidFill>
        <a:effectLst/>
      </p:bgPr>
    </p:bg>
    <p:spTree>
      <p:nvGrpSpPr>
        <p:cNvPr id="1" name=""/>
        <p:cNvGrpSpPr/>
        <p:nvPr/>
      </p:nvGrpSpPr>
      <p:grpSpPr>
        <a:xfrm>
          <a:off x="0" y="0"/>
          <a:ext cx="0" cy="0"/>
          <a:chOff x="0" y="0"/>
          <a:chExt cx="0" cy="0"/>
        </a:xfrm>
      </p:grpSpPr>
      <p:grpSp>
        <p:nvGrpSpPr>
          <p:cNvPr id="2" name="Group 2"/>
          <p:cNvGrpSpPr/>
          <p:nvPr/>
        </p:nvGrpSpPr>
        <p:grpSpPr>
          <a:xfrm>
            <a:off x="-1420931" y="-9566"/>
            <a:ext cx="12044343" cy="1493864"/>
            <a:chOff x="0" y="0"/>
            <a:chExt cx="3172173" cy="393446"/>
          </a:xfrm>
        </p:grpSpPr>
        <p:sp>
          <p:nvSpPr>
            <p:cNvPr id="3" name="Freeform 3"/>
            <p:cNvSpPr/>
            <p:nvPr/>
          </p:nvSpPr>
          <p:spPr>
            <a:xfrm>
              <a:off x="0" y="0"/>
              <a:ext cx="3172173" cy="393446"/>
            </a:xfrm>
            <a:custGeom>
              <a:avLst/>
              <a:gdLst/>
              <a:ahLst/>
              <a:cxnLst/>
              <a:rect l="l" t="t" r="r" b="b"/>
              <a:pathLst>
                <a:path w="3172173" h="393446">
                  <a:moveTo>
                    <a:pt x="203200" y="0"/>
                  </a:moveTo>
                  <a:lnTo>
                    <a:pt x="3172173" y="0"/>
                  </a:lnTo>
                  <a:lnTo>
                    <a:pt x="2968973" y="393446"/>
                  </a:lnTo>
                  <a:lnTo>
                    <a:pt x="0" y="393446"/>
                  </a:lnTo>
                  <a:lnTo>
                    <a:pt x="203200" y="0"/>
                  </a:lnTo>
                  <a:close/>
                </a:path>
              </a:pathLst>
            </a:custGeom>
            <a:gradFill rotWithShape="1">
              <a:gsLst>
                <a:gs pos="0">
                  <a:srgbClr val="00569E">
                    <a:alpha val="100000"/>
                  </a:srgbClr>
                </a:gs>
                <a:gs pos="100000">
                  <a:srgbClr val="00B5F8">
                    <a:alpha val="100000"/>
                  </a:srgbClr>
                </a:gs>
              </a:gsLst>
              <a:path path="circle">
                <a:fillToRect r="100000" b="100000"/>
              </a:path>
              <a:tileRect l="-100000" t="-100000"/>
            </a:gradFill>
          </p:spPr>
          <p:txBody>
            <a:bodyPr/>
            <a:lstStyle/>
            <a:p>
              <a:endParaRPr lang="en-US"/>
            </a:p>
          </p:txBody>
        </p:sp>
        <p:sp>
          <p:nvSpPr>
            <p:cNvPr id="4" name="TextBox 4"/>
            <p:cNvSpPr txBox="1"/>
            <p:nvPr/>
          </p:nvSpPr>
          <p:spPr>
            <a:xfrm>
              <a:off x="101600" y="-114300"/>
              <a:ext cx="2968973" cy="507746"/>
            </a:xfrm>
            <a:prstGeom prst="rect">
              <a:avLst/>
            </a:prstGeom>
          </p:spPr>
          <p:txBody>
            <a:bodyPr lIns="50800" tIns="50800" rIns="50800" bIns="50800" rtlCol="0" anchor="ctr"/>
            <a:lstStyle/>
            <a:p>
              <a:pPr algn="ctr">
                <a:lnSpc>
                  <a:spcPts val="5849"/>
                </a:lnSpc>
              </a:pPr>
              <a:r>
                <a:rPr lang="en-US" sz="3899" spc="-97">
                  <a:solidFill>
                    <a:srgbClr val="FFFFFF"/>
                  </a:solidFill>
                  <a:latin typeface="Open Sauce Bold"/>
                </a:rPr>
                <a:t> Case Study Scenario</a:t>
              </a:r>
            </a:p>
          </p:txBody>
        </p:sp>
      </p:grpSp>
      <p:grpSp>
        <p:nvGrpSpPr>
          <p:cNvPr id="5" name="Group 5"/>
          <p:cNvGrpSpPr/>
          <p:nvPr/>
        </p:nvGrpSpPr>
        <p:grpSpPr>
          <a:xfrm>
            <a:off x="2249967" y="4388156"/>
            <a:ext cx="3791753" cy="3791753"/>
            <a:chOff x="0" y="0"/>
            <a:chExt cx="812800" cy="812800"/>
          </a:xfrm>
        </p:grpSpPr>
        <p:sp>
          <p:nvSpPr>
            <p:cNvPr id="6" name="Freeform 6"/>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D2EDFF"/>
            </a:solidFill>
          </p:spPr>
          <p:txBody>
            <a:bodyPr/>
            <a:lstStyle/>
            <a:p>
              <a:endParaRPr lang="en-US"/>
            </a:p>
          </p:txBody>
        </p:sp>
        <p:sp>
          <p:nvSpPr>
            <p:cNvPr id="7" name="TextBox 7"/>
            <p:cNvSpPr txBox="1"/>
            <p:nvPr/>
          </p:nvSpPr>
          <p:spPr>
            <a:xfrm>
              <a:off x="0" y="-38100"/>
              <a:ext cx="812800" cy="850900"/>
            </a:xfrm>
            <a:prstGeom prst="rect">
              <a:avLst/>
            </a:prstGeom>
          </p:spPr>
          <p:txBody>
            <a:bodyPr lIns="50800" tIns="50800" rIns="50800" bIns="50800" rtlCol="0" anchor="ctr"/>
            <a:lstStyle/>
            <a:p>
              <a:pPr algn="ctr">
                <a:lnSpc>
                  <a:spcPts val="2863"/>
                </a:lnSpc>
              </a:pPr>
              <a:endParaRPr/>
            </a:p>
          </p:txBody>
        </p:sp>
      </p:grpSp>
      <p:grpSp>
        <p:nvGrpSpPr>
          <p:cNvPr id="8" name="Group 8"/>
          <p:cNvGrpSpPr/>
          <p:nvPr/>
        </p:nvGrpSpPr>
        <p:grpSpPr>
          <a:xfrm>
            <a:off x="6965644" y="4388156"/>
            <a:ext cx="3791753" cy="3791753"/>
            <a:chOff x="0" y="0"/>
            <a:chExt cx="812800" cy="812800"/>
          </a:xfrm>
        </p:grpSpPr>
        <p:sp>
          <p:nvSpPr>
            <p:cNvPr id="9" name="Freeform 9"/>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D2EDFF"/>
            </a:solidFill>
          </p:spPr>
          <p:txBody>
            <a:bodyPr/>
            <a:lstStyle/>
            <a:p>
              <a:endParaRPr lang="en-US"/>
            </a:p>
          </p:txBody>
        </p:sp>
        <p:sp>
          <p:nvSpPr>
            <p:cNvPr id="10" name="TextBox 10"/>
            <p:cNvSpPr txBox="1"/>
            <p:nvPr/>
          </p:nvSpPr>
          <p:spPr>
            <a:xfrm>
              <a:off x="0" y="-38100"/>
              <a:ext cx="812800" cy="850900"/>
            </a:xfrm>
            <a:prstGeom prst="rect">
              <a:avLst/>
            </a:prstGeom>
          </p:spPr>
          <p:txBody>
            <a:bodyPr lIns="50800" tIns="50800" rIns="50800" bIns="50800" rtlCol="0" anchor="ctr"/>
            <a:lstStyle/>
            <a:p>
              <a:pPr algn="ctr">
                <a:lnSpc>
                  <a:spcPts val="2863"/>
                </a:lnSpc>
              </a:pPr>
              <a:endParaRPr/>
            </a:p>
          </p:txBody>
        </p:sp>
      </p:grpSp>
      <p:grpSp>
        <p:nvGrpSpPr>
          <p:cNvPr id="11" name="Group 11"/>
          <p:cNvGrpSpPr/>
          <p:nvPr/>
        </p:nvGrpSpPr>
        <p:grpSpPr>
          <a:xfrm>
            <a:off x="11680172" y="4388156"/>
            <a:ext cx="3791753" cy="3791753"/>
            <a:chOff x="0" y="0"/>
            <a:chExt cx="812800" cy="812800"/>
          </a:xfrm>
        </p:grpSpPr>
        <p:sp>
          <p:nvSpPr>
            <p:cNvPr id="12" name="Freeform 12"/>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D2EDFF"/>
            </a:solidFill>
          </p:spPr>
          <p:txBody>
            <a:bodyPr/>
            <a:lstStyle/>
            <a:p>
              <a:endParaRPr lang="en-US"/>
            </a:p>
          </p:txBody>
        </p:sp>
        <p:sp>
          <p:nvSpPr>
            <p:cNvPr id="13" name="TextBox 13"/>
            <p:cNvSpPr txBox="1"/>
            <p:nvPr/>
          </p:nvSpPr>
          <p:spPr>
            <a:xfrm>
              <a:off x="0" y="-38100"/>
              <a:ext cx="812800" cy="850900"/>
            </a:xfrm>
            <a:prstGeom prst="rect">
              <a:avLst/>
            </a:prstGeom>
          </p:spPr>
          <p:txBody>
            <a:bodyPr lIns="50800" tIns="50800" rIns="50800" bIns="50800" rtlCol="0" anchor="ctr"/>
            <a:lstStyle/>
            <a:p>
              <a:pPr algn="ctr">
                <a:lnSpc>
                  <a:spcPts val="2863"/>
                </a:lnSpc>
              </a:pPr>
              <a:endParaRPr/>
            </a:p>
          </p:txBody>
        </p:sp>
      </p:grpSp>
      <p:sp>
        <p:nvSpPr>
          <p:cNvPr id="14" name="Freeform 14"/>
          <p:cNvSpPr/>
          <p:nvPr/>
        </p:nvSpPr>
        <p:spPr>
          <a:xfrm>
            <a:off x="8050746" y="4467893"/>
            <a:ext cx="1620399" cy="1620399"/>
          </a:xfrm>
          <a:custGeom>
            <a:avLst/>
            <a:gdLst/>
            <a:ahLst/>
            <a:cxnLst/>
            <a:rect l="l" t="t" r="r" b="b"/>
            <a:pathLst>
              <a:path w="1620399" h="1620399">
                <a:moveTo>
                  <a:pt x="0" y="0"/>
                </a:moveTo>
                <a:lnTo>
                  <a:pt x="1620399" y="0"/>
                </a:lnTo>
                <a:lnTo>
                  <a:pt x="1620399" y="1620399"/>
                </a:lnTo>
                <a:lnTo>
                  <a:pt x="0" y="162039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5" name="Freeform 15"/>
          <p:cNvSpPr/>
          <p:nvPr/>
        </p:nvSpPr>
        <p:spPr>
          <a:xfrm>
            <a:off x="12781579" y="4536983"/>
            <a:ext cx="1588939" cy="1482219"/>
          </a:xfrm>
          <a:custGeom>
            <a:avLst/>
            <a:gdLst/>
            <a:ahLst/>
            <a:cxnLst/>
            <a:rect l="l" t="t" r="r" b="b"/>
            <a:pathLst>
              <a:path w="1588939" h="1482219">
                <a:moveTo>
                  <a:pt x="0" y="0"/>
                </a:moveTo>
                <a:lnTo>
                  <a:pt x="1588940" y="0"/>
                </a:lnTo>
                <a:lnTo>
                  <a:pt x="1588940" y="1482219"/>
                </a:lnTo>
                <a:lnTo>
                  <a:pt x="0" y="148221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6" name="Freeform 16"/>
          <p:cNvSpPr/>
          <p:nvPr/>
        </p:nvSpPr>
        <p:spPr>
          <a:xfrm>
            <a:off x="3482964" y="4536983"/>
            <a:ext cx="1325759" cy="1335471"/>
          </a:xfrm>
          <a:custGeom>
            <a:avLst/>
            <a:gdLst/>
            <a:ahLst/>
            <a:cxnLst/>
            <a:rect l="l" t="t" r="r" b="b"/>
            <a:pathLst>
              <a:path w="1325759" h="1335471">
                <a:moveTo>
                  <a:pt x="0" y="0"/>
                </a:moveTo>
                <a:lnTo>
                  <a:pt x="1325758" y="0"/>
                </a:lnTo>
                <a:lnTo>
                  <a:pt x="1325758" y="1335471"/>
                </a:lnTo>
                <a:lnTo>
                  <a:pt x="0" y="133547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7" name="TextBox 17"/>
          <p:cNvSpPr txBox="1"/>
          <p:nvPr/>
        </p:nvSpPr>
        <p:spPr>
          <a:xfrm>
            <a:off x="1821569" y="2191564"/>
            <a:ext cx="14333062" cy="1046721"/>
          </a:xfrm>
          <a:prstGeom prst="rect">
            <a:avLst/>
          </a:prstGeom>
        </p:spPr>
        <p:txBody>
          <a:bodyPr lIns="0" tIns="0" rIns="0" bIns="0" rtlCol="0" anchor="t">
            <a:spAutoFit/>
          </a:bodyPr>
          <a:lstStyle/>
          <a:p>
            <a:pPr algn="l">
              <a:lnSpc>
                <a:spcPts val="4256"/>
              </a:lnSpc>
              <a:spcBef>
                <a:spcPct val="0"/>
              </a:spcBef>
            </a:pPr>
            <a:r>
              <a:rPr lang="en-US" sz="3040">
                <a:solidFill>
                  <a:srgbClr val="FFFFFF"/>
                </a:solidFill>
                <a:latin typeface="Open Sauce Bold"/>
              </a:rPr>
              <a:t>The case study focuses on a large utility company that implemented an ad-hoc Data Governance model. The main aspects of the scenario include:</a:t>
            </a:r>
          </a:p>
        </p:txBody>
      </p:sp>
      <p:sp>
        <p:nvSpPr>
          <p:cNvPr id="18" name="TextBox 18"/>
          <p:cNvSpPr txBox="1"/>
          <p:nvPr/>
        </p:nvSpPr>
        <p:spPr>
          <a:xfrm>
            <a:off x="2402766" y="6050192"/>
            <a:ext cx="3486154" cy="2027301"/>
          </a:xfrm>
          <a:prstGeom prst="rect">
            <a:avLst/>
          </a:prstGeom>
        </p:spPr>
        <p:txBody>
          <a:bodyPr lIns="0" tIns="0" rIns="0" bIns="0" rtlCol="0" anchor="t">
            <a:spAutoFit/>
          </a:bodyPr>
          <a:lstStyle/>
          <a:p>
            <a:pPr algn="ctr">
              <a:lnSpc>
                <a:spcPts val="3234"/>
              </a:lnSpc>
              <a:spcBef>
                <a:spcPct val="0"/>
              </a:spcBef>
            </a:pPr>
            <a:r>
              <a:rPr lang="en-US" sz="2310">
                <a:solidFill>
                  <a:srgbClr val="000000"/>
                </a:solidFill>
                <a:latin typeface="Open Sauce Bold"/>
              </a:rPr>
              <a:t>The company's struggle with data quality due to a lack of clear Data Governance policies.</a:t>
            </a:r>
          </a:p>
        </p:txBody>
      </p:sp>
      <p:sp>
        <p:nvSpPr>
          <p:cNvPr id="19" name="TextBox 19"/>
          <p:cNvSpPr txBox="1"/>
          <p:nvPr/>
        </p:nvSpPr>
        <p:spPr>
          <a:xfrm>
            <a:off x="7137257" y="6236407"/>
            <a:ext cx="3486154" cy="1663065"/>
          </a:xfrm>
          <a:prstGeom prst="rect">
            <a:avLst/>
          </a:prstGeom>
        </p:spPr>
        <p:txBody>
          <a:bodyPr lIns="0" tIns="0" rIns="0" bIns="0" rtlCol="0" anchor="t">
            <a:spAutoFit/>
          </a:bodyPr>
          <a:lstStyle/>
          <a:p>
            <a:pPr algn="ctr">
              <a:lnSpc>
                <a:spcPts val="3359"/>
              </a:lnSpc>
              <a:spcBef>
                <a:spcPct val="0"/>
              </a:spcBef>
            </a:pPr>
            <a:r>
              <a:rPr lang="en-US" sz="2399">
                <a:solidFill>
                  <a:srgbClr val="000000"/>
                </a:solidFill>
                <a:latin typeface="Open Sauce Bold"/>
              </a:rPr>
              <a:t>Issues arising from disparate data systems and integration projects.</a:t>
            </a:r>
          </a:p>
        </p:txBody>
      </p:sp>
      <p:sp>
        <p:nvSpPr>
          <p:cNvPr id="20" name="TextBox 20"/>
          <p:cNvSpPr txBox="1"/>
          <p:nvPr/>
        </p:nvSpPr>
        <p:spPr>
          <a:xfrm>
            <a:off x="11948022" y="6150619"/>
            <a:ext cx="3390904" cy="1926875"/>
          </a:xfrm>
          <a:prstGeom prst="rect">
            <a:avLst/>
          </a:prstGeom>
        </p:spPr>
        <p:txBody>
          <a:bodyPr lIns="0" tIns="0" rIns="0" bIns="0" rtlCol="0" anchor="t">
            <a:spAutoFit/>
          </a:bodyPr>
          <a:lstStyle/>
          <a:p>
            <a:pPr algn="ctr">
              <a:lnSpc>
                <a:spcPts val="3132"/>
              </a:lnSpc>
              <a:spcBef>
                <a:spcPct val="0"/>
              </a:spcBef>
            </a:pPr>
            <a:r>
              <a:rPr lang="en-US" sz="2237">
                <a:solidFill>
                  <a:srgbClr val="000000"/>
                </a:solidFill>
                <a:latin typeface="Open Sauce Bold"/>
              </a:rPr>
              <a:t>The need for a structured Data Governance framework to manage data effectively.</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84C6E"/>
        </a:solidFill>
        <a:effectLst/>
      </p:bgPr>
    </p:bg>
    <p:spTree>
      <p:nvGrpSpPr>
        <p:cNvPr id="1" name=""/>
        <p:cNvGrpSpPr/>
        <p:nvPr/>
      </p:nvGrpSpPr>
      <p:grpSpPr>
        <a:xfrm>
          <a:off x="0" y="0"/>
          <a:ext cx="0" cy="0"/>
          <a:chOff x="0" y="0"/>
          <a:chExt cx="0" cy="0"/>
        </a:xfrm>
      </p:grpSpPr>
      <p:grpSp>
        <p:nvGrpSpPr>
          <p:cNvPr id="2" name="Group 2"/>
          <p:cNvGrpSpPr/>
          <p:nvPr/>
        </p:nvGrpSpPr>
        <p:grpSpPr>
          <a:xfrm>
            <a:off x="-1420931" y="-9566"/>
            <a:ext cx="11960003" cy="1483404"/>
            <a:chOff x="0" y="0"/>
            <a:chExt cx="3172173" cy="393446"/>
          </a:xfrm>
        </p:grpSpPr>
        <p:sp>
          <p:nvSpPr>
            <p:cNvPr id="3" name="Freeform 3"/>
            <p:cNvSpPr/>
            <p:nvPr/>
          </p:nvSpPr>
          <p:spPr>
            <a:xfrm>
              <a:off x="0" y="0"/>
              <a:ext cx="3172173" cy="393446"/>
            </a:xfrm>
            <a:custGeom>
              <a:avLst/>
              <a:gdLst/>
              <a:ahLst/>
              <a:cxnLst/>
              <a:rect l="l" t="t" r="r" b="b"/>
              <a:pathLst>
                <a:path w="3172173" h="393446">
                  <a:moveTo>
                    <a:pt x="203200" y="0"/>
                  </a:moveTo>
                  <a:lnTo>
                    <a:pt x="3172173" y="0"/>
                  </a:lnTo>
                  <a:lnTo>
                    <a:pt x="2968973" y="393446"/>
                  </a:lnTo>
                  <a:lnTo>
                    <a:pt x="0" y="393446"/>
                  </a:lnTo>
                  <a:lnTo>
                    <a:pt x="203200" y="0"/>
                  </a:lnTo>
                  <a:close/>
                </a:path>
              </a:pathLst>
            </a:custGeom>
            <a:gradFill rotWithShape="1">
              <a:gsLst>
                <a:gs pos="0">
                  <a:srgbClr val="00569E">
                    <a:alpha val="100000"/>
                  </a:srgbClr>
                </a:gs>
                <a:gs pos="100000">
                  <a:srgbClr val="00B5F8">
                    <a:alpha val="100000"/>
                  </a:srgbClr>
                </a:gs>
              </a:gsLst>
              <a:path path="circle">
                <a:fillToRect r="100000" b="100000"/>
              </a:path>
              <a:tileRect l="-100000" t="-100000"/>
            </a:gradFill>
          </p:spPr>
          <p:txBody>
            <a:bodyPr/>
            <a:lstStyle/>
            <a:p>
              <a:endParaRPr lang="en-US"/>
            </a:p>
          </p:txBody>
        </p:sp>
        <p:sp>
          <p:nvSpPr>
            <p:cNvPr id="4" name="TextBox 4"/>
            <p:cNvSpPr txBox="1"/>
            <p:nvPr/>
          </p:nvSpPr>
          <p:spPr>
            <a:xfrm>
              <a:off x="101600" y="-114300"/>
              <a:ext cx="2968973" cy="507746"/>
            </a:xfrm>
            <a:prstGeom prst="rect">
              <a:avLst/>
            </a:prstGeom>
          </p:spPr>
          <p:txBody>
            <a:bodyPr lIns="50800" tIns="50800" rIns="50800" bIns="50800" rtlCol="0" anchor="ctr"/>
            <a:lstStyle/>
            <a:p>
              <a:pPr algn="ctr">
                <a:lnSpc>
                  <a:spcPts val="5849"/>
                </a:lnSpc>
              </a:pPr>
              <a:r>
                <a:rPr lang="en-US" sz="3899" spc="-97">
                  <a:solidFill>
                    <a:srgbClr val="FFFFFF"/>
                  </a:solidFill>
                  <a:latin typeface="Open Sauce Bold"/>
                </a:rPr>
                <a:t>Company A Overview</a:t>
              </a:r>
            </a:p>
          </p:txBody>
        </p:sp>
      </p:grpSp>
      <p:sp>
        <p:nvSpPr>
          <p:cNvPr id="5" name="Freeform 5"/>
          <p:cNvSpPr/>
          <p:nvPr/>
        </p:nvSpPr>
        <p:spPr>
          <a:xfrm>
            <a:off x="2890603" y="1812106"/>
            <a:ext cx="11762189" cy="8202841"/>
          </a:xfrm>
          <a:custGeom>
            <a:avLst/>
            <a:gdLst/>
            <a:ahLst/>
            <a:cxnLst/>
            <a:rect l="l" t="t" r="r" b="b"/>
            <a:pathLst>
              <a:path w="11762189" h="8202841">
                <a:moveTo>
                  <a:pt x="0" y="0"/>
                </a:moveTo>
                <a:lnTo>
                  <a:pt x="11762189" y="0"/>
                </a:lnTo>
                <a:lnTo>
                  <a:pt x="11762189" y="8202841"/>
                </a:lnTo>
                <a:lnTo>
                  <a:pt x="0" y="820284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TextBox 6"/>
          <p:cNvSpPr txBox="1"/>
          <p:nvPr/>
        </p:nvSpPr>
        <p:spPr>
          <a:xfrm>
            <a:off x="4177309" y="2058043"/>
            <a:ext cx="9933382" cy="539234"/>
          </a:xfrm>
          <a:prstGeom prst="rect">
            <a:avLst/>
          </a:prstGeom>
        </p:spPr>
        <p:txBody>
          <a:bodyPr lIns="0" tIns="0" rIns="0" bIns="0" rtlCol="0" anchor="t">
            <a:spAutoFit/>
          </a:bodyPr>
          <a:lstStyle/>
          <a:p>
            <a:pPr algn="l">
              <a:lnSpc>
                <a:spcPts val="4403"/>
              </a:lnSpc>
              <a:spcBef>
                <a:spcPct val="0"/>
              </a:spcBef>
            </a:pPr>
            <a:r>
              <a:rPr lang="en-US" sz="3145">
                <a:solidFill>
                  <a:srgbClr val="000000"/>
                </a:solidFill>
                <a:latin typeface="Open Sauce Bold"/>
              </a:rPr>
              <a:t>Utility organization providing essential services</a:t>
            </a:r>
          </a:p>
        </p:txBody>
      </p:sp>
      <p:sp>
        <p:nvSpPr>
          <p:cNvPr id="7" name="TextBox 7"/>
          <p:cNvSpPr txBox="1"/>
          <p:nvPr/>
        </p:nvSpPr>
        <p:spPr>
          <a:xfrm>
            <a:off x="2185988" y="3480368"/>
            <a:ext cx="14460129" cy="539234"/>
          </a:xfrm>
          <a:prstGeom prst="rect">
            <a:avLst/>
          </a:prstGeom>
        </p:spPr>
        <p:txBody>
          <a:bodyPr lIns="0" tIns="0" rIns="0" bIns="0" rtlCol="0" anchor="t">
            <a:spAutoFit/>
          </a:bodyPr>
          <a:lstStyle/>
          <a:p>
            <a:pPr algn="ctr">
              <a:lnSpc>
                <a:spcPts val="4403"/>
              </a:lnSpc>
              <a:spcBef>
                <a:spcPct val="0"/>
              </a:spcBef>
            </a:pPr>
            <a:r>
              <a:rPr lang="en-US" sz="3145">
                <a:solidFill>
                  <a:srgbClr val="000000"/>
                </a:solidFill>
                <a:latin typeface="Open Sauce Bold"/>
              </a:rPr>
              <a:t>890k customers,1,850+ core staff, $3 billion asset  </a:t>
            </a:r>
          </a:p>
        </p:txBody>
      </p:sp>
      <p:sp>
        <p:nvSpPr>
          <p:cNvPr id="8" name="TextBox 8"/>
          <p:cNvSpPr txBox="1"/>
          <p:nvPr/>
        </p:nvSpPr>
        <p:spPr>
          <a:xfrm>
            <a:off x="3857226" y="4600627"/>
            <a:ext cx="10253465" cy="1091684"/>
          </a:xfrm>
          <a:prstGeom prst="rect">
            <a:avLst/>
          </a:prstGeom>
        </p:spPr>
        <p:txBody>
          <a:bodyPr lIns="0" tIns="0" rIns="0" bIns="0" rtlCol="0" anchor="t">
            <a:spAutoFit/>
          </a:bodyPr>
          <a:lstStyle/>
          <a:p>
            <a:pPr algn="ctr">
              <a:lnSpc>
                <a:spcPts val="4403"/>
              </a:lnSpc>
              <a:spcBef>
                <a:spcPct val="0"/>
              </a:spcBef>
            </a:pPr>
            <a:r>
              <a:rPr lang="en-US" sz="3145">
                <a:solidFill>
                  <a:srgbClr val="000000"/>
                </a:solidFill>
                <a:latin typeface="Open Sauce Bold"/>
              </a:rPr>
              <a:t>$2.23 million to increase network reliability by 25% </a:t>
            </a:r>
          </a:p>
          <a:p>
            <a:pPr algn="ctr">
              <a:lnSpc>
                <a:spcPts val="4403"/>
              </a:lnSpc>
              <a:spcBef>
                <a:spcPct val="0"/>
              </a:spcBef>
            </a:pPr>
            <a:r>
              <a:rPr lang="en-US" sz="3145">
                <a:solidFill>
                  <a:srgbClr val="000000"/>
                </a:solidFill>
                <a:latin typeface="Open Sauce Bold"/>
              </a:rPr>
              <a:t>over 4 years</a:t>
            </a:r>
          </a:p>
        </p:txBody>
      </p:sp>
      <p:sp>
        <p:nvSpPr>
          <p:cNvPr id="9" name="TextBox 9"/>
          <p:cNvSpPr txBox="1"/>
          <p:nvPr/>
        </p:nvSpPr>
        <p:spPr>
          <a:xfrm>
            <a:off x="4559070" y="6273337"/>
            <a:ext cx="8928330" cy="515910"/>
          </a:xfrm>
          <a:prstGeom prst="rect">
            <a:avLst/>
          </a:prstGeom>
        </p:spPr>
        <p:txBody>
          <a:bodyPr wrap="square" lIns="0" tIns="0" rIns="0" bIns="0" rtlCol="0" anchor="t">
            <a:spAutoFit/>
          </a:bodyPr>
          <a:lstStyle/>
          <a:p>
            <a:pPr algn="ctr">
              <a:lnSpc>
                <a:spcPts val="4403"/>
              </a:lnSpc>
              <a:spcBef>
                <a:spcPct val="0"/>
              </a:spcBef>
            </a:pPr>
            <a:r>
              <a:rPr lang="en-US" sz="3145" dirty="0">
                <a:solidFill>
                  <a:srgbClr val="000000"/>
                </a:solidFill>
                <a:latin typeface="Open Sauce Bold"/>
              </a:rPr>
              <a:t>Network: 89,700 km, 950,000+ assets</a:t>
            </a:r>
          </a:p>
        </p:txBody>
      </p:sp>
      <p:sp>
        <p:nvSpPr>
          <p:cNvPr id="10" name="TextBox 10"/>
          <p:cNvSpPr txBox="1"/>
          <p:nvPr/>
        </p:nvSpPr>
        <p:spPr>
          <a:xfrm>
            <a:off x="3902786" y="7698396"/>
            <a:ext cx="9737824" cy="539234"/>
          </a:xfrm>
          <a:prstGeom prst="rect">
            <a:avLst/>
          </a:prstGeom>
        </p:spPr>
        <p:txBody>
          <a:bodyPr lIns="0" tIns="0" rIns="0" bIns="0" rtlCol="0" anchor="t">
            <a:spAutoFit/>
          </a:bodyPr>
          <a:lstStyle/>
          <a:p>
            <a:pPr algn="ctr">
              <a:lnSpc>
                <a:spcPts val="4403"/>
              </a:lnSpc>
              <a:spcBef>
                <a:spcPct val="0"/>
              </a:spcBef>
            </a:pPr>
            <a:r>
              <a:rPr lang="en-US" sz="3145">
                <a:solidFill>
                  <a:srgbClr val="000000"/>
                </a:solidFill>
                <a:latin typeface="Open Sauce Bold"/>
              </a:rPr>
              <a:t>Asset data in GIS and asset management system</a:t>
            </a:r>
          </a:p>
        </p:txBody>
      </p:sp>
      <p:sp>
        <p:nvSpPr>
          <p:cNvPr id="11" name="TextBox 11"/>
          <p:cNvSpPr txBox="1"/>
          <p:nvPr/>
        </p:nvSpPr>
        <p:spPr>
          <a:xfrm>
            <a:off x="4010420" y="9123455"/>
            <a:ext cx="9947077" cy="539234"/>
          </a:xfrm>
          <a:prstGeom prst="rect">
            <a:avLst/>
          </a:prstGeom>
        </p:spPr>
        <p:txBody>
          <a:bodyPr lIns="0" tIns="0" rIns="0" bIns="0" rtlCol="0" anchor="t">
            <a:spAutoFit/>
          </a:bodyPr>
          <a:lstStyle/>
          <a:p>
            <a:pPr algn="ctr">
              <a:lnSpc>
                <a:spcPts val="4403"/>
              </a:lnSpc>
              <a:spcBef>
                <a:spcPct val="0"/>
              </a:spcBef>
            </a:pPr>
            <a:r>
              <a:rPr lang="en-US" sz="3145">
                <a:solidFill>
                  <a:srgbClr val="000000"/>
                </a:solidFill>
                <a:latin typeface="Open Sauce Bold"/>
              </a:rPr>
              <a:t>Migrating to Ellipse ERP and replacing GIS system</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84C6E"/>
        </a:solidFill>
        <a:effectLst/>
      </p:bgPr>
    </p:bg>
    <p:spTree>
      <p:nvGrpSpPr>
        <p:cNvPr id="1" name=""/>
        <p:cNvGrpSpPr/>
        <p:nvPr/>
      </p:nvGrpSpPr>
      <p:grpSpPr>
        <a:xfrm>
          <a:off x="0" y="0"/>
          <a:ext cx="0" cy="0"/>
          <a:chOff x="0" y="0"/>
          <a:chExt cx="0" cy="0"/>
        </a:xfrm>
      </p:grpSpPr>
      <p:grpSp>
        <p:nvGrpSpPr>
          <p:cNvPr id="2" name="Group 2"/>
          <p:cNvGrpSpPr/>
          <p:nvPr/>
        </p:nvGrpSpPr>
        <p:grpSpPr>
          <a:xfrm>
            <a:off x="-1420931" y="-9566"/>
            <a:ext cx="11960003" cy="1526705"/>
            <a:chOff x="0" y="0"/>
            <a:chExt cx="3172173" cy="404931"/>
          </a:xfrm>
        </p:grpSpPr>
        <p:sp>
          <p:nvSpPr>
            <p:cNvPr id="3" name="Freeform 3"/>
            <p:cNvSpPr/>
            <p:nvPr/>
          </p:nvSpPr>
          <p:spPr>
            <a:xfrm>
              <a:off x="0" y="0"/>
              <a:ext cx="3172173" cy="404931"/>
            </a:xfrm>
            <a:custGeom>
              <a:avLst/>
              <a:gdLst/>
              <a:ahLst/>
              <a:cxnLst/>
              <a:rect l="l" t="t" r="r" b="b"/>
              <a:pathLst>
                <a:path w="3172173" h="404931">
                  <a:moveTo>
                    <a:pt x="203200" y="0"/>
                  </a:moveTo>
                  <a:lnTo>
                    <a:pt x="3172173" y="0"/>
                  </a:lnTo>
                  <a:lnTo>
                    <a:pt x="2968973" y="404931"/>
                  </a:lnTo>
                  <a:lnTo>
                    <a:pt x="0" y="404931"/>
                  </a:lnTo>
                  <a:lnTo>
                    <a:pt x="203200" y="0"/>
                  </a:lnTo>
                  <a:close/>
                </a:path>
              </a:pathLst>
            </a:custGeom>
            <a:gradFill rotWithShape="1">
              <a:gsLst>
                <a:gs pos="0">
                  <a:srgbClr val="00569E">
                    <a:alpha val="100000"/>
                  </a:srgbClr>
                </a:gs>
                <a:gs pos="100000">
                  <a:srgbClr val="00B5F8">
                    <a:alpha val="100000"/>
                  </a:srgbClr>
                </a:gs>
              </a:gsLst>
              <a:path path="circle">
                <a:fillToRect r="100000" b="100000"/>
              </a:path>
              <a:tileRect l="-100000" t="-100000"/>
            </a:gradFill>
          </p:spPr>
          <p:txBody>
            <a:bodyPr/>
            <a:lstStyle/>
            <a:p>
              <a:endParaRPr lang="en-US"/>
            </a:p>
          </p:txBody>
        </p:sp>
        <p:sp>
          <p:nvSpPr>
            <p:cNvPr id="4" name="TextBox 4"/>
            <p:cNvSpPr txBox="1"/>
            <p:nvPr/>
          </p:nvSpPr>
          <p:spPr>
            <a:xfrm>
              <a:off x="101600" y="-114300"/>
              <a:ext cx="2968973" cy="519231"/>
            </a:xfrm>
            <a:prstGeom prst="rect">
              <a:avLst/>
            </a:prstGeom>
          </p:spPr>
          <p:txBody>
            <a:bodyPr lIns="50800" tIns="50800" rIns="50800" bIns="50800" rtlCol="0" anchor="ctr"/>
            <a:lstStyle/>
            <a:p>
              <a:pPr algn="ctr">
                <a:lnSpc>
                  <a:spcPts val="5849"/>
                </a:lnSpc>
              </a:pPr>
              <a:r>
                <a:rPr lang="en-US" sz="3899" spc="-97">
                  <a:solidFill>
                    <a:srgbClr val="FFFFFF"/>
                  </a:solidFill>
                  <a:latin typeface="Open Sauce Bold"/>
                </a:rPr>
                <a:t>Components of the Data Governance Framework</a:t>
              </a:r>
            </a:p>
          </p:txBody>
        </p:sp>
      </p:grpSp>
      <p:graphicFrame>
        <p:nvGraphicFramePr>
          <p:cNvPr id="5" name="Table 5"/>
          <p:cNvGraphicFramePr>
            <a:graphicFrameLocks noGrp="1"/>
          </p:cNvGraphicFramePr>
          <p:nvPr/>
        </p:nvGraphicFramePr>
        <p:xfrm>
          <a:off x="3443154" y="2478910"/>
          <a:ext cx="11844507" cy="6163247"/>
        </p:xfrm>
        <a:graphic>
          <a:graphicData uri="http://schemas.openxmlformats.org/drawingml/2006/table">
            <a:tbl>
              <a:tblPr/>
              <a:tblGrid>
                <a:gridCol w="3948169">
                  <a:extLst>
                    <a:ext uri="{9D8B030D-6E8A-4147-A177-3AD203B41FA5}">
                      <a16:colId xmlns:a16="http://schemas.microsoft.com/office/drawing/2014/main" val="20000"/>
                    </a:ext>
                  </a:extLst>
                </a:gridCol>
                <a:gridCol w="3948169">
                  <a:extLst>
                    <a:ext uri="{9D8B030D-6E8A-4147-A177-3AD203B41FA5}">
                      <a16:colId xmlns:a16="http://schemas.microsoft.com/office/drawing/2014/main" val="20001"/>
                    </a:ext>
                  </a:extLst>
                </a:gridCol>
                <a:gridCol w="3948169">
                  <a:extLst>
                    <a:ext uri="{9D8B030D-6E8A-4147-A177-3AD203B41FA5}">
                      <a16:colId xmlns:a16="http://schemas.microsoft.com/office/drawing/2014/main" val="20002"/>
                    </a:ext>
                  </a:extLst>
                </a:gridCol>
              </a:tblGrid>
              <a:tr h="1440319">
                <a:tc>
                  <a:txBody>
                    <a:bodyPr/>
                    <a:lstStyle/>
                    <a:p>
                      <a:pPr algn="ctr">
                        <a:lnSpc>
                          <a:spcPts val="3359"/>
                        </a:lnSpc>
                        <a:defRPr/>
                      </a:pPr>
                      <a:r>
                        <a:rPr lang="en-US" sz="2399">
                          <a:solidFill>
                            <a:srgbClr val="000000"/>
                          </a:solidFill>
                          <a:latin typeface="Open Sauce Bold"/>
                        </a:rPr>
                        <a:t>Organisational Bodies and Policies</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D3E0DC"/>
                    </a:solidFill>
                  </a:tcPr>
                </a:tc>
                <a:tc>
                  <a:txBody>
                    <a:bodyPr/>
                    <a:lstStyle/>
                    <a:p>
                      <a:pPr algn="ctr">
                        <a:lnSpc>
                          <a:spcPts val="3219"/>
                        </a:lnSpc>
                        <a:defRPr/>
                      </a:pPr>
                      <a:r>
                        <a:rPr lang="en-US" sz="2299">
                          <a:solidFill>
                            <a:srgbClr val="000000"/>
                          </a:solidFill>
                          <a:latin typeface="Open Sauce Bold"/>
                        </a:rPr>
                        <a:t>Standards and Processes</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D3E0DC"/>
                    </a:solidFill>
                  </a:tcPr>
                </a:tc>
                <a:tc>
                  <a:txBody>
                    <a:bodyPr/>
                    <a:lstStyle/>
                    <a:p>
                      <a:pPr algn="ctr">
                        <a:lnSpc>
                          <a:spcPts val="3079"/>
                        </a:lnSpc>
                        <a:defRPr/>
                      </a:pPr>
                      <a:r>
                        <a:rPr lang="en-US" sz="2199">
                          <a:solidFill>
                            <a:srgbClr val="000000"/>
                          </a:solidFill>
                          <a:latin typeface="Open Sauce Bold"/>
                        </a:rPr>
                        <a:t>Data Governance Technology</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D3E0DC"/>
                    </a:solidFill>
                  </a:tcPr>
                </a:tc>
                <a:extLst>
                  <a:ext uri="{0D108BD9-81ED-4DB2-BD59-A6C34878D82A}">
                    <a16:rowId xmlns:a16="http://schemas.microsoft.com/office/drawing/2014/main" val="10000"/>
                  </a:ext>
                </a:extLst>
              </a:tr>
              <a:tr h="4722928">
                <a:tc>
                  <a:txBody>
                    <a:bodyPr/>
                    <a:lstStyle/>
                    <a:p>
                      <a:pPr marL="453387" lvl="1" indent="-226693" algn="l">
                        <a:lnSpc>
                          <a:spcPts val="2939"/>
                        </a:lnSpc>
                        <a:buFont typeface="Arial"/>
                        <a:buChar char="•"/>
                        <a:defRPr/>
                      </a:pPr>
                      <a:r>
                        <a:rPr lang="en-US" sz="2099">
                          <a:solidFill>
                            <a:srgbClr val="000000"/>
                          </a:solidFill>
                          <a:latin typeface="Open Sauce"/>
                        </a:rPr>
                        <a:t>Governance Structure</a:t>
                      </a:r>
                      <a:endParaRPr lang="en-US" sz="1100"/>
                    </a:p>
                    <a:p>
                      <a:pPr marL="453387" lvl="1" indent="-226693" algn="l">
                        <a:lnSpc>
                          <a:spcPts val="2939"/>
                        </a:lnSpc>
                        <a:buFont typeface="Arial"/>
                        <a:buChar char="•"/>
                      </a:pPr>
                      <a:r>
                        <a:rPr lang="en-US" sz="2099">
                          <a:solidFill>
                            <a:srgbClr val="000000"/>
                          </a:solidFill>
                          <a:latin typeface="Open Sauce"/>
                        </a:rPr>
                        <a:t>Data Custodianship</a:t>
                      </a:r>
                    </a:p>
                    <a:p>
                      <a:pPr marL="453387" lvl="1" indent="-226693" algn="l">
                        <a:lnSpc>
                          <a:spcPts val="2939"/>
                        </a:lnSpc>
                        <a:buFont typeface="Arial"/>
                        <a:buChar char="•"/>
                      </a:pPr>
                      <a:r>
                        <a:rPr lang="en-US" sz="2099">
                          <a:solidFill>
                            <a:srgbClr val="000000"/>
                          </a:solidFill>
                          <a:latin typeface="Open Sauce"/>
                        </a:rPr>
                        <a:t>User Group Charter</a:t>
                      </a:r>
                    </a:p>
                    <a:p>
                      <a:pPr marL="453387" lvl="1" indent="-226693" algn="l">
                        <a:lnSpc>
                          <a:spcPts val="2939"/>
                        </a:lnSpc>
                        <a:buFont typeface="Arial"/>
                        <a:buChar char="•"/>
                      </a:pPr>
                      <a:r>
                        <a:rPr lang="en-US" sz="2099">
                          <a:solidFill>
                            <a:srgbClr val="000000"/>
                          </a:solidFill>
                          <a:latin typeface="Open Sauce"/>
                        </a:rPr>
                        <a:t>Decision Rights</a:t>
                      </a:r>
                    </a:p>
                    <a:p>
                      <a:pPr marL="453387" lvl="1" indent="-226693" algn="l">
                        <a:lnSpc>
                          <a:spcPts val="2939"/>
                        </a:lnSpc>
                        <a:buFont typeface="Arial"/>
                        <a:buChar char="•"/>
                      </a:pPr>
                      <a:r>
                        <a:rPr lang="en-US" sz="2099">
                          <a:solidFill>
                            <a:srgbClr val="000000"/>
                          </a:solidFill>
                          <a:latin typeface="Open Sauce"/>
                        </a:rPr>
                        <a:t>Issues Escalation Process</a:t>
                      </a:r>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D2EDFF"/>
                    </a:solidFill>
                  </a:tcPr>
                </a:tc>
                <a:tc>
                  <a:txBody>
                    <a:bodyPr/>
                    <a:lstStyle/>
                    <a:p>
                      <a:pPr marL="431797" lvl="1" indent="-215899" algn="l">
                        <a:lnSpc>
                          <a:spcPts val="2799"/>
                        </a:lnSpc>
                        <a:buFont typeface="Arial"/>
                        <a:buChar char="•"/>
                        <a:defRPr/>
                      </a:pPr>
                      <a:r>
                        <a:rPr lang="en-US" sz="1999">
                          <a:solidFill>
                            <a:srgbClr val="000000"/>
                          </a:solidFill>
                          <a:latin typeface="Open Sauce"/>
                        </a:rPr>
                        <a:t>Data definition and standard (Metadata Management)</a:t>
                      </a:r>
                      <a:endParaRPr lang="en-US" sz="1100"/>
                    </a:p>
                    <a:p>
                      <a:pPr marL="431797" lvl="1" indent="-215899" algn="l">
                        <a:lnSpc>
                          <a:spcPts val="2799"/>
                        </a:lnSpc>
                        <a:buFont typeface="Arial"/>
                        <a:buChar char="•"/>
                      </a:pPr>
                      <a:r>
                        <a:rPr lang="en-US" sz="1999">
                          <a:solidFill>
                            <a:srgbClr val="000000"/>
                          </a:solidFill>
                          <a:latin typeface="Open Sauce"/>
                        </a:rPr>
                        <a:t>Third Party Data Extract</a:t>
                      </a:r>
                    </a:p>
                    <a:p>
                      <a:pPr marL="431797" lvl="1" indent="-215899" algn="l">
                        <a:lnSpc>
                          <a:spcPts val="2799"/>
                        </a:lnSpc>
                        <a:buFont typeface="Arial"/>
                        <a:buChar char="•"/>
                      </a:pPr>
                      <a:r>
                        <a:rPr lang="en-US" sz="1999">
                          <a:solidFill>
                            <a:srgbClr val="000000"/>
                          </a:solidFill>
                          <a:latin typeface="Open Sauce"/>
                        </a:rPr>
                        <a:t>Metrics Development and Monitoring</a:t>
                      </a:r>
                    </a:p>
                    <a:p>
                      <a:pPr marL="431797" lvl="1" indent="-215899" algn="l">
                        <a:lnSpc>
                          <a:spcPts val="2799"/>
                        </a:lnSpc>
                        <a:buFont typeface="Arial"/>
                        <a:buChar char="•"/>
                      </a:pPr>
                      <a:r>
                        <a:rPr lang="en-US" sz="1999">
                          <a:solidFill>
                            <a:srgbClr val="000000"/>
                          </a:solidFill>
                          <a:latin typeface="Open Sauce"/>
                        </a:rPr>
                        <a:t>Data Profiling</a:t>
                      </a:r>
                    </a:p>
                    <a:p>
                      <a:pPr marL="431797" lvl="1" indent="-215899" algn="l">
                        <a:lnSpc>
                          <a:spcPts val="2799"/>
                        </a:lnSpc>
                        <a:buFont typeface="Arial"/>
                        <a:buChar char="•"/>
                      </a:pPr>
                      <a:r>
                        <a:rPr lang="en-US" sz="1999">
                          <a:solidFill>
                            <a:srgbClr val="000000"/>
                          </a:solidFill>
                          <a:latin typeface="Open Sauce"/>
                        </a:rPr>
                        <a:t>Data Cleansing</a:t>
                      </a:r>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D2EDFF"/>
                    </a:solidFill>
                  </a:tcPr>
                </a:tc>
                <a:tc>
                  <a:txBody>
                    <a:bodyPr/>
                    <a:lstStyle/>
                    <a:p>
                      <a:pPr marL="474976" lvl="1" indent="-237488" algn="l">
                        <a:lnSpc>
                          <a:spcPts val="3079"/>
                        </a:lnSpc>
                        <a:buFont typeface="Arial"/>
                        <a:buChar char="•"/>
                        <a:defRPr/>
                      </a:pPr>
                      <a:r>
                        <a:rPr lang="en-US" sz="2199">
                          <a:solidFill>
                            <a:srgbClr val="000000"/>
                          </a:solidFill>
                          <a:latin typeface="Open Sauce"/>
                        </a:rPr>
                        <a:t>Metadata Repository</a:t>
                      </a:r>
                      <a:endParaRPr lang="en-US" sz="1100"/>
                    </a:p>
                    <a:p>
                      <a:pPr marL="474976" lvl="1" indent="-237488" algn="l">
                        <a:lnSpc>
                          <a:spcPts val="3079"/>
                        </a:lnSpc>
                        <a:buFont typeface="Arial"/>
                        <a:buChar char="•"/>
                      </a:pPr>
                      <a:r>
                        <a:rPr lang="en-US" sz="2199">
                          <a:solidFill>
                            <a:srgbClr val="000000"/>
                          </a:solidFill>
                          <a:latin typeface="Open Sauce"/>
                        </a:rPr>
                        <a:t>Data Profiling tool</a:t>
                      </a:r>
                    </a:p>
                    <a:p>
                      <a:pPr marL="474976" lvl="1" indent="-237488" algn="l">
                        <a:lnSpc>
                          <a:spcPts val="3079"/>
                        </a:lnSpc>
                        <a:buFont typeface="Arial"/>
                        <a:buChar char="•"/>
                      </a:pPr>
                      <a:r>
                        <a:rPr lang="en-US" sz="2199">
                          <a:solidFill>
                            <a:srgbClr val="000000"/>
                          </a:solidFill>
                          <a:latin typeface="Open Sauce"/>
                        </a:rPr>
                        <a:t>Data Cleansing tool</a:t>
                      </a:r>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D2EDFF"/>
                    </a:solidFill>
                  </a:tcPr>
                </a:tc>
                <a:extLst>
                  <a:ext uri="{0D108BD9-81ED-4DB2-BD59-A6C34878D82A}">
                    <a16:rowId xmlns:a16="http://schemas.microsoft.com/office/drawing/2014/main" val="10001"/>
                  </a:ext>
                </a:extLst>
              </a:tr>
            </a:tbl>
          </a:graphicData>
        </a:graphic>
      </p:graphicFrame>
      <p:sp>
        <p:nvSpPr>
          <p:cNvPr id="6" name="Freeform 6"/>
          <p:cNvSpPr/>
          <p:nvPr/>
        </p:nvSpPr>
        <p:spPr>
          <a:xfrm>
            <a:off x="292195" y="8642157"/>
            <a:ext cx="1473009" cy="1476948"/>
          </a:xfrm>
          <a:custGeom>
            <a:avLst/>
            <a:gdLst/>
            <a:ahLst/>
            <a:cxnLst/>
            <a:rect l="l" t="t" r="r" b="b"/>
            <a:pathLst>
              <a:path w="1473009" h="1476948">
                <a:moveTo>
                  <a:pt x="0" y="0"/>
                </a:moveTo>
                <a:lnTo>
                  <a:pt x="1473010" y="0"/>
                </a:lnTo>
                <a:lnTo>
                  <a:pt x="1473010" y="1476948"/>
                </a:lnTo>
                <a:lnTo>
                  <a:pt x="0" y="147694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7" name="Freeform 7"/>
          <p:cNvSpPr/>
          <p:nvPr/>
        </p:nvSpPr>
        <p:spPr>
          <a:xfrm>
            <a:off x="292195" y="7563767"/>
            <a:ext cx="1473009" cy="1476948"/>
          </a:xfrm>
          <a:custGeom>
            <a:avLst/>
            <a:gdLst/>
            <a:ahLst/>
            <a:cxnLst/>
            <a:rect l="l" t="t" r="r" b="b"/>
            <a:pathLst>
              <a:path w="1473009" h="1476948">
                <a:moveTo>
                  <a:pt x="0" y="0"/>
                </a:moveTo>
                <a:lnTo>
                  <a:pt x="1473010" y="0"/>
                </a:lnTo>
                <a:lnTo>
                  <a:pt x="1473010" y="1476948"/>
                </a:lnTo>
                <a:lnTo>
                  <a:pt x="0" y="147694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8" name="Freeform 8"/>
          <p:cNvSpPr/>
          <p:nvPr/>
        </p:nvSpPr>
        <p:spPr>
          <a:xfrm>
            <a:off x="16231499" y="0"/>
            <a:ext cx="1897805" cy="1756332"/>
          </a:xfrm>
          <a:custGeom>
            <a:avLst/>
            <a:gdLst/>
            <a:ahLst/>
            <a:cxnLst/>
            <a:rect l="l" t="t" r="r" b="b"/>
            <a:pathLst>
              <a:path w="1897805" h="1756332">
                <a:moveTo>
                  <a:pt x="0" y="0"/>
                </a:moveTo>
                <a:lnTo>
                  <a:pt x="1897806" y="0"/>
                </a:lnTo>
                <a:lnTo>
                  <a:pt x="1897806" y="1756332"/>
                </a:lnTo>
                <a:lnTo>
                  <a:pt x="0" y="175633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44</TotalTime>
  <Words>2164</Words>
  <Application>Microsoft Office PowerPoint</Application>
  <PresentationFormat>Custom</PresentationFormat>
  <Paragraphs>210</Paragraphs>
  <Slides>21</Slides>
  <Notes>4</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21</vt:i4>
      </vt:variant>
    </vt:vector>
  </HeadingPairs>
  <TitlesOfParts>
    <vt:vector size="37" baseType="lpstr">
      <vt:lpstr>Alatsi</vt:lpstr>
      <vt:lpstr>Poppins</vt:lpstr>
      <vt:lpstr>DM Sans</vt:lpstr>
      <vt:lpstr>Arial</vt:lpstr>
      <vt:lpstr>Times New Roman</vt:lpstr>
      <vt:lpstr>Calibri</vt:lpstr>
      <vt:lpstr>Canva Sans Bold</vt:lpstr>
      <vt:lpstr>Open Sans Extra Bold</vt:lpstr>
      <vt:lpstr>DM Sans Bold</vt:lpstr>
      <vt:lpstr>Open Sauce Bold</vt:lpstr>
      <vt:lpstr>Canva Sans</vt:lpstr>
      <vt:lpstr>Alatsi Bold</vt:lpstr>
      <vt:lpstr>Open Sauce</vt:lpstr>
      <vt:lpstr>Aptos</vt:lpstr>
      <vt:lpstr>Now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Dark Professional Geometric Business Project Presentation</dc:title>
  <dc:creator>Bolormaa Mendbayar</dc:creator>
  <cp:lastModifiedBy>Bolormaa Mendbayar</cp:lastModifiedBy>
  <cp:revision>3</cp:revision>
  <dcterms:created xsi:type="dcterms:W3CDTF">2006-08-16T00:00:00Z</dcterms:created>
  <dcterms:modified xsi:type="dcterms:W3CDTF">2024-06-06T22:43:43Z</dcterms:modified>
  <dc:identifier>DAGGYHnXwVY</dc:identifier>
</cp:coreProperties>
</file>